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94" r:id="rId1"/>
  </p:sldMasterIdLst>
  <p:handoutMasterIdLst>
    <p:handoutMasterId r:id="rId8"/>
  </p:handoutMasterIdLst>
  <p:sldIdLst>
    <p:sldId id="256" r:id="rId2"/>
    <p:sldId id="257" r:id="rId3"/>
    <p:sldId id="258" r:id="rId4"/>
    <p:sldId id="259" r:id="rId5"/>
    <p:sldId id="260" r:id="rId6"/>
    <p:sldId id="261" r:id="rId7"/>
  </p:sldIdLst>
  <p:sldSz cx="9906000" cy="6858000" type="A4"/>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353" autoAdjust="0"/>
  </p:normalViewPr>
  <p:slideViewPr>
    <p:cSldViewPr snapToGrid="0">
      <p:cViewPr varScale="1">
        <p:scale>
          <a:sx n="70" d="100"/>
          <a:sy n="70" d="100"/>
        </p:scale>
        <p:origin x="11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31A9F84E-1AED-4580-81F9-6E5C514BB203}" type="datetimeFigureOut">
              <a:rPr kumimoji="1" lang="ja-JP" altLang="en-US" smtClean="0"/>
              <a:t>2020/3/4</a:t>
            </a:fld>
            <a:endParaRPr kumimoji="1" lang="ja-JP" altLang="en-US"/>
          </a:p>
        </p:txBody>
      </p:sp>
      <p:sp>
        <p:nvSpPr>
          <p:cNvPr id="4" name="フッター プレースホルダー 3"/>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4F941524-7394-433B-98AE-1F57D0E68809}" type="slidenum">
              <a:rPr kumimoji="1" lang="ja-JP" altLang="en-US" smtClean="0"/>
              <a:t>‹#›</a:t>
            </a:fld>
            <a:endParaRPr kumimoji="1" lang="ja-JP" altLang="en-US"/>
          </a:p>
        </p:txBody>
      </p:sp>
    </p:spTree>
    <p:extLst>
      <p:ext uri="{BB962C8B-B14F-4D97-AF65-F5344CB8AC3E}">
        <p14:creationId xmlns:p14="http://schemas.microsoft.com/office/powerpoint/2010/main" val="46772615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235041" y="630938"/>
            <a:ext cx="5666232"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2235041" y="1098388"/>
            <a:ext cx="5912672" cy="4394988"/>
          </a:xfrm>
        </p:spPr>
        <p:txBody>
          <a:bodyPr anchor="ctr">
            <a:noAutofit/>
          </a:bodyPr>
          <a:lstStyle>
            <a:lvl1pPr algn="ctr">
              <a:defRPr sz="4000" spc="600"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799724" y="5979198"/>
            <a:ext cx="6536866" cy="742279"/>
          </a:xfrm>
        </p:spPr>
        <p:txBody>
          <a:bodyPr anchor="t">
            <a:normAutofit/>
          </a:bodyPr>
          <a:lstStyle>
            <a:lvl1pPr marL="0" indent="0" algn="ctr">
              <a:lnSpc>
                <a:spcPct val="100000"/>
              </a:lnSpc>
              <a:buNone/>
              <a:defRPr sz="1500" b="0" i="0" cap="all" spc="300" baseline="0">
                <a:solidFill>
                  <a:schemeClr val="tx1">
                    <a:lumMod val="85000"/>
                    <a:lumOff val="1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876300" y="6375679"/>
            <a:ext cx="1892900" cy="348462"/>
          </a:xfrm>
        </p:spPr>
        <p:txBody>
          <a:bodyPr/>
          <a:lstStyle>
            <a:lvl1pPr>
              <a:defRPr baseline="0">
                <a:solidFill>
                  <a:schemeClr val="tx1">
                    <a:lumMod val="65000"/>
                    <a:lumOff val="35000"/>
                  </a:schemeClr>
                </a:solidFill>
              </a:defRPr>
            </a:lvl1pPr>
          </a:lstStyle>
          <a:p>
            <a:fld id="{F6B0BEF2-C020-476F-B558-F96098439C86}" type="datetimeFigureOut">
              <a:rPr kumimoji="1" lang="ja-JP" altLang="en-US" smtClean="0"/>
              <a:t>2020/3/4</a:t>
            </a:fld>
            <a:endParaRPr kumimoji="1" lang="ja-JP" altLang="en-US"/>
          </a:p>
        </p:txBody>
      </p:sp>
      <p:sp>
        <p:nvSpPr>
          <p:cNvPr id="5" name="Footer Placeholder 4"/>
          <p:cNvSpPr>
            <a:spLocks noGrp="1"/>
          </p:cNvSpPr>
          <p:nvPr>
            <p:ph type="ftr" sz="quarter" idx="11"/>
          </p:nvPr>
        </p:nvSpPr>
        <p:spPr>
          <a:xfrm>
            <a:off x="3396520" y="6375679"/>
            <a:ext cx="3343275" cy="345796"/>
          </a:xfrm>
        </p:spPr>
        <p:txBody>
          <a:bodyPr/>
          <a:lstStyle>
            <a:lvl1pPr>
              <a:defRPr baseline="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12"/>
          </p:nvPr>
        </p:nvSpPr>
        <p:spPr>
          <a:xfrm>
            <a:off x="7367115" y="6375679"/>
            <a:ext cx="1892900" cy="345796"/>
          </a:xfrm>
        </p:spPr>
        <p:txBody>
          <a:bodyPr/>
          <a:lstStyle>
            <a:lvl1pPr>
              <a:defRPr baseline="0">
                <a:solidFill>
                  <a:schemeClr val="tx1">
                    <a:lumMod val="65000"/>
                    <a:lumOff val="35000"/>
                  </a:schemeClr>
                </a:solidFill>
              </a:defRPr>
            </a:lvl1pPr>
          </a:lstStyle>
          <a:p>
            <a:fld id="{E9A43152-473A-4B4E-9F3B-C27F3CF750CC}" type="slidenum">
              <a:rPr kumimoji="1" lang="ja-JP" altLang="en-US" smtClean="0"/>
              <a:t>‹#›</a:t>
            </a:fld>
            <a:endParaRPr kumimoji="1" lang="ja-JP" altLang="en-US"/>
          </a:p>
        </p:txBody>
      </p:sp>
      <p:sp>
        <p:nvSpPr>
          <p:cNvPr id="13" name="Rectangle 12"/>
          <p:cNvSpPr/>
          <p:nvPr/>
        </p:nvSpPr>
        <p:spPr>
          <a:xfrm>
            <a:off x="0" y="0"/>
            <a:ext cx="2303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3031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06244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normAutofit/>
          </a:bodyPr>
          <a:lstStyle>
            <a:lvl1pPr>
              <a:defRPr sz="2800"/>
            </a:lvl1pPr>
            <a:lvl2pPr>
              <a:defRPr sz="2400"/>
            </a:lvl2pPr>
            <a:lvl3pPr>
              <a:defRPr sz="2000"/>
            </a:lvl3pPr>
            <a:lvl4pPr>
              <a:defRPr sz="1800"/>
            </a:lvl4pPr>
            <a:lvl5pPr>
              <a:defRPr sz="18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11219308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11" name="Freeform 6"/>
          <p:cNvSpPr/>
          <p:nvPr/>
        </p:nvSpPr>
        <p:spPr bwMode="auto">
          <a:xfrm>
            <a:off x="1" y="0"/>
            <a:ext cx="2286894"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634881" y="1073890"/>
            <a:ext cx="6651995" cy="4064627"/>
          </a:xfrm>
        </p:spPr>
        <p:txBody>
          <a:bodyPr anchor="b">
            <a:normAutofit/>
          </a:bodyPr>
          <a:lstStyle>
            <a:lvl1pPr>
              <a:defRPr sz="6300" spc="600" baseline="0">
                <a:solidFill>
                  <a:schemeClr val="tx2"/>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634881" y="5159783"/>
            <a:ext cx="5701709"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a:xfrm>
            <a:off x="2629694" y="6375679"/>
            <a:ext cx="1213832" cy="348462"/>
          </a:xfrm>
        </p:spPr>
        <p:txBody>
          <a:bodyPr/>
          <a:lstStyle>
            <a:lvl1pPr>
              <a:defRPr baseline="0">
                <a:solidFill>
                  <a:schemeClr val="tx2"/>
                </a:solidFill>
              </a:defRPr>
            </a:lvl1pPr>
          </a:lstStyle>
          <a:p>
            <a:fld id="{F6B0BEF2-C020-476F-B558-F96098439C86}" type="datetimeFigureOut">
              <a:rPr kumimoji="1" lang="ja-JP" altLang="en-US" smtClean="0"/>
              <a:t>2020/3/4</a:t>
            </a:fld>
            <a:endParaRPr kumimoji="1" lang="ja-JP" altLang="en-US"/>
          </a:p>
        </p:txBody>
      </p:sp>
      <p:sp>
        <p:nvSpPr>
          <p:cNvPr id="5" name="Footer Placeholder 4"/>
          <p:cNvSpPr>
            <a:spLocks noGrp="1"/>
          </p:cNvSpPr>
          <p:nvPr>
            <p:ph type="ftr" sz="quarter" idx="11"/>
          </p:nvPr>
        </p:nvSpPr>
        <p:spPr>
          <a:xfrm>
            <a:off x="4289240" y="6375679"/>
            <a:ext cx="3343275" cy="345796"/>
          </a:xfrm>
        </p:spPr>
        <p:txBody>
          <a:bodyPr/>
          <a:lstStyle>
            <a:lvl1pPr>
              <a:defRPr baseline="0">
                <a:solidFill>
                  <a:schemeClr val="tx2"/>
                </a:solidFill>
              </a:defRPr>
            </a:lvl1pPr>
          </a:lstStyle>
          <a:p>
            <a:endParaRPr kumimoji="1" lang="ja-JP" altLang="en-US"/>
          </a:p>
        </p:txBody>
      </p:sp>
      <p:sp>
        <p:nvSpPr>
          <p:cNvPr id="6" name="Slide Number Placeholder 5"/>
          <p:cNvSpPr>
            <a:spLocks noGrp="1"/>
          </p:cNvSpPr>
          <p:nvPr>
            <p:ph type="sldNum" sz="quarter" idx="12"/>
          </p:nvPr>
        </p:nvSpPr>
        <p:spPr>
          <a:xfrm>
            <a:off x="8078228" y="6375679"/>
            <a:ext cx="1208648" cy="345796"/>
          </a:xfrm>
        </p:spPr>
        <p:txBody>
          <a:bodyPr/>
          <a:lstStyle>
            <a:lvl1pPr>
              <a:defRPr baseline="0">
                <a:solidFill>
                  <a:schemeClr val="tx2"/>
                </a:solidFill>
              </a:defRPr>
            </a:lvl1pPr>
          </a:lstStyle>
          <a:p>
            <a:fld id="{E9A43152-473A-4B4E-9F3B-C27F3CF750CC}" type="slidenum">
              <a:rPr kumimoji="1" lang="ja-JP" altLang="en-US" smtClean="0"/>
              <a:t>‹#›</a:t>
            </a:fld>
            <a:endParaRPr kumimoji="1" lang="ja-JP" altLang="en-US"/>
          </a:p>
        </p:txBody>
      </p:sp>
      <p:sp>
        <p:nvSpPr>
          <p:cNvPr id="16" name="Freeform 11"/>
          <p:cNvSpPr/>
          <p:nvPr/>
        </p:nvSpPr>
        <p:spPr bwMode="auto">
          <a:xfrm>
            <a:off x="710435" y="0"/>
            <a:ext cx="133756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1" y="0"/>
            <a:ext cx="2286894"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04501692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21556" y="1187355"/>
            <a:ext cx="3893058" cy="471814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401333" y="1187355"/>
            <a:ext cx="3893058" cy="471814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97576020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21557" y="381002"/>
            <a:ext cx="8265319" cy="710819"/>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20318" y="1562000"/>
            <a:ext cx="391287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1020318" y="2292824"/>
            <a:ext cx="3912870" cy="36126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390015" y="1562000"/>
            <a:ext cx="391287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390015" y="2292824"/>
            <a:ext cx="3912870" cy="36126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350797866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38256135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2896392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17" name="Freeform 11" title="right scallop background shape"/>
          <p:cNvSpPr/>
          <p:nvPr/>
        </p:nvSpPr>
        <p:spPr bwMode="auto">
          <a:xfrm>
            <a:off x="6004223" y="0"/>
            <a:ext cx="390177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6774532" y="457201"/>
            <a:ext cx="2512343" cy="1196671"/>
          </a:xfrm>
        </p:spPr>
        <p:txBody>
          <a:bodyPr anchor="b">
            <a:normAutofit/>
          </a:bodyPr>
          <a:lstStyle>
            <a:lvl1pPr>
              <a:lnSpc>
                <a:spcPct val="100000"/>
              </a:lnSpc>
              <a:defRPr sz="1800" b="1" i="0" cap="all" spc="225" baseline="0">
                <a:solidFill>
                  <a:schemeClr val="accent1"/>
                </a:solidFill>
                <a:latin typeface="+mn-l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621604" y="920377"/>
            <a:ext cx="5003715"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774532" y="1741336"/>
            <a:ext cx="2512343"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1605" y="6375679"/>
            <a:ext cx="1002101" cy="348462"/>
          </a:xfrm>
        </p:spPr>
        <p:txBody>
          <a:bodyPr/>
          <a:lstStyle/>
          <a:p>
            <a:fld id="{F6B0BEF2-C020-476F-B558-F96098439C86}" type="datetimeFigureOut">
              <a:rPr kumimoji="1" lang="ja-JP" altLang="en-US" smtClean="0"/>
              <a:t>2020/3/4</a:t>
            </a:fld>
            <a:endParaRPr kumimoji="1" lang="ja-JP" altLang="en-US"/>
          </a:p>
        </p:txBody>
      </p:sp>
      <p:sp>
        <p:nvSpPr>
          <p:cNvPr id="6" name="Footer Placeholder 5"/>
          <p:cNvSpPr>
            <a:spLocks noGrp="1"/>
          </p:cNvSpPr>
          <p:nvPr>
            <p:ph type="ftr" sz="quarter" idx="11"/>
          </p:nvPr>
        </p:nvSpPr>
        <p:spPr>
          <a:xfrm>
            <a:off x="1709192" y="6375679"/>
            <a:ext cx="2829270" cy="345796"/>
          </a:xfrm>
        </p:spPr>
        <p:txBody>
          <a:bodyPr/>
          <a:lstStyle/>
          <a:p>
            <a:endParaRPr kumimoji="1" lang="ja-JP" altLang="en-US"/>
          </a:p>
        </p:txBody>
      </p:sp>
      <p:sp>
        <p:nvSpPr>
          <p:cNvPr id="7" name="Slide Number Placeholder 6"/>
          <p:cNvSpPr>
            <a:spLocks noGrp="1"/>
          </p:cNvSpPr>
          <p:nvPr>
            <p:ph type="sldNum" sz="quarter" idx="12"/>
          </p:nvPr>
        </p:nvSpPr>
        <p:spPr>
          <a:xfrm>
            <a:off x="4623949" y="6375679"/>
            <a:ext cx="1001371" cy="345796"/>
          </a:xfrm>
        </p:spPr>
        <p:txBody>
          <a:bodyPr/>
          <a:lstStyle/>
          <a:p>
            <a:fld id="{E9A43152-473A-4B4E-9F3B-C27F3CF750CC}" type="slidenum">
              <a:rPr kumimoji="1" lang="ja-JP" altLang="en-US" smtClean="0"/>
              <a:t>‹#›</a:t>
            </a:fld>
            <a:endParaRPr kumimoji="1" lang="ja-JP" altLang="en-US"/>
          </a:p>
        </p:txBody>
      </p:sp>
      <p:sp>
        <p:nvSpPr>
          <p:cNvPr id="8" name="Rectangle 7"/>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52491313"/>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30315" y="2"/>
            <a:ext cx="5976413"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11" name="Freeform 11" title="right scallop background shape"/>
          <p:cNvSpPr/>
          <p:nvPr/>
        </p:nvSpPr>
        <p:spPr bwMode="auto">
          <a:xfrm>
            <a:off x="6004223" y="0"/>
            <a:ext cx="390177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74531" y="457200"/>
            <a:ext cx="2512345" cy="1196670"/>
          </a:xfrm>
        </p:spPr>
        <p:txBody>
          <a:bodyPr anchor="b">
            <a:normAutofit/>
          </a:bodyPr>
          <a:lstStyle>
            <a:lvl1pPr>
              <a:lnSpc>
                <a:spcPct val="100000"/>
              </a:lnSpc>
              <a:defRPr sz="1800" b="1" i="0" spc="225" baseline="0">
                <a:solidFill>
                  <a:schemeClr val="accent1"/>
                </a:solidFill>
                <a:latin typeface="+mn-lt"/>
              </a:defRPr>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6774531" y="1741336"/>
            <a:ext cx="2512345"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a:xfrm>
            <a:off x="622335" y="6375679"/>
            <a:ext cx="1001371" cy="348462"/>
          </a:xfrm>
        </p:spPr>
        <p:txBody>
          <a:bodyPr/>
          <a:lstStyle/>
          <a:p>
            <a:fld id="{F6B0BEF2-C020-476F-B558-F96098439C86}" type="datetimeFigureOut">
              <a:rPr kumimoji="1" lang="ja-JP" altLang="en-US" smtClean="0"/>
              <a:t>2020/3/4</a:t>
            </a:fld>
            <a:endParaRPr kumimoji="1" lang="ja-JP" altLang="en-US"/>
          </a:p>
        </p:txBody>
      </p:sp>
      <p:sp>
        <p:nvSpPr>
          <p:cNvPr id="6" name="Footer Placeholder 5"/>
          <p:cNvSpPr>
            <a:spLocks noGrp="1"/>
          </p:cNvSpPr>
          <p:nvPr>
            <p:ph type="ftr" sz="quarter" idx="11"/>
          </p:nvPr>
        </p:nvSpPr>
        <p:spPr>
          <a:xfrm>
            <a:off x="1709192" y="6375679"/>
            <a:ext cx="2829270" cy="345796"/>
          </a:xfrm>
        </p:spPr>
        <p:txBody>
          <a:bodyPr/>
          <a:lstStyle/>
          <a:p>
            <a:endParaRPr kumimoji="1" lang="ja-JP" altLang="en-US"/>
          </a:p>
        </p:txBody>
      </p:sp>
      <p:sp>
        <p:nvSpPr>
          <p:cNvPr id="7" name="Slide Number Placeholder 6"/>
          <p:cNvSpPr>
            <a:spLocks noGrp="1"/>
          </p:cNvSpPr>
          <p:nvPr>
            <p:ph type="sldNum" sz="quarter" idx="12"/>
          </p:nvPr>
        </p:nvSpPr>
        <p:spPr>
          <a:xfrm>
            <a:off x="4610832" y="6375679"/>
            <a:ext cx="1026415" cy="345796"/>
          </a:xfrm>
        </p:spPr>
        <p:txBody>
          <a:bodyPr/>
          <a:lstStyle/>
          <a:p>
            <a:fld id="{E9A43152-473A-4B4E-9F3B-C27F3CF750CC}" type="slidenum">
              <a:rPr kumimoji="1" lang="ja-JP" altLang="en-US" smtClean="0"/>
              <a:t>‹#›</a:t>
            </a:fld>
            <a:endParaRPr kumimoji="1" lang="ja-JP" altLang="en-US"/>
          </a:p>
        </p:txBody>
      </p:sp>
      <p:sp>
        <p:nvSpPr>
          <p:cNvPr id="13" name="Rectangle 12" title="left edge border"/>
          <p:cNvSpPr/>
          <p:nvPr/>
        </p:nvSpPr>
        <p:spPr>
          <a:xfrm>
            <a:off x="0"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9712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3043638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1654" y="382386"/>
            <a:ext cx="1919591" cy="5600404"/>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021556" y="382386"/>
            <a:ext cx="6293643" cy="560040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F6B0BEF2-C020-476F-B558-F96098439C86}" type="datetimeFigureOut">
              <a:rPr kumimoji="1" lang="ja-JP" altLang="en-US" smtClean="0"/>
              <a:t>2020/3/4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A43152-473A-4B4E-9F3B-C27F3CF750CC}" type="slidenum">
              <a:rPr kumimoji="1" lang="ja-JP" altLang="en-US" smtClean="0"/>
              <a:t>‹#›</a:t>
            </a:fld>
            <a:endParaRPr kumimoji="1" lang="ja-JP" altLang="en-US"/>
          </a:p>
        </p:txBody>
      </p:sp>
    </p:spTree>
    <p:extLst>
      <p:ext uri="{BB962C8B-B14F-4D97-AF65-F5344CB8AC3E}">
        <p14:creationId xmlns:p14="http://schemas.microsoft.com/office/powerpoint/2010/main" val="3081821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988" y="382385"/>
            <a:ext cx="8269887" cy="627549"/>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16988" y="1132765"/>
            <a:ext cx="8269887" cy="474683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16988" y="6375679"/>
            <a:ext cx="1892900"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F6B0BEF2-C020-476F-B558-F96098439C86}" type="datetimeFigureOut">
              <a:rPr kumimoji="1" lang="ja-JP" altLang="en-US" smtClean="0"/>
              <a:t>2020/3/4</a:t>
            </a:fld>
            <a:endParaRPr kumimoji="1" lang="ja-JP" altLang="en-US"/>
          </a:p>
        </p:txBody>
      </p:sp>
      <p:sp>
        <p:nvSpPr>
          <p:cNvPr id="5" name="Footer Placeholder 4"/>
          <p:cNvSpPr>
            <a:spLocks noGrp="1"/>
          </p:cNvSpPr>
          <p:nvPr>
            <p:ph type="ftr" sz="quarter" idx="3"/>
          </p:nvPr>
        </p:nvSpPr>
        <p:spPr>
          <a:xfrm>
            <a:off x="3281363" y="6375679"/>
            <a:ext cx="3343275"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6996114" y="6375679"/>
            <a:ext cx="2290761"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E9A43152-473A-4B4E-9F3B-C27F3CF750CC}" type="slidenum">
              <a:rPr kumimoji="1" lang="ja-JP" altLang="en-US" smtClean="0"/>
              <a:t>‹#›</a:t>
            </a:fld>
            <a:endParaRPr kumimoji="1" lang="ja-JP" altLang="en-US"/>
          </a:p>
        </p:txBody>
      </p:sp>
      <p:sp>
        <p:nvSpPr>
          <p:cNvPr id="12" name="Rectangle 11"/>
          <p:cNvSpPr/>
          <p:nvPr/>
        </p:nvSpPr>
        <p:spPr>
          <a:xfrm>
            <a:off x="9675685"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9675685" y="0"/>
            <a:ext cx="2303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735681"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1">
              <a:lumMod val="85000"/>
              <a:lumOff val="15000"/>
            </a:schemeClr>
          </a:solidFill>
          <a:ln>
            <a:noFill/>
          </a:ln>
        </p:spPr>
      </p:sp>
    </p:spTree>
    <p:extLst>
      <p:ext uri="{BB962C8B-B14F-4D97-AF65-F5344CB8AC3E}">
        <p14:creationId xmlns:p14="http://schemas.microsoft.com/office/powerpoint/2010/main" val="158987962"/>
      </p:ext>
    </p:extLst>
  </p:cSld>
  <p:clrMap bg1="lt1" tx1="dk1" bg2="lt2" tx2="dk2" accent1="accent1" accent2="accent2" accent3="accent3" accent4="accent4" accent5="accent5" accent6="accent6" hlink="hlink" folHlink="folHlink"/>
  <p:sldLayoutIdLst>
    <p:sldLayoutId id="2147484595" r:id="rId1"/>
    <p:sldLayoutId id="2147484596" r:id="rId2"/>
    <p:sldLayoutId id="2147484597" r:id="rId3"/>
    <p:sldLayoutId id="2147484598" r:id="rId4"/>
    <p:sldLayoutId id="2147484599" r:id="rId5"/>
    <p:sldLayoutId id="2147484600" r:id="rId6"/>
    <p:sldLayoutId id="2147484601" r:id="rId7"/>
    <p:sldLayoutId id="2147484602" r:id="rId8"/>
    <p:sldLayoutId id="2147484603" r:id="rId9"/>
    <p:sldLayoutId id="2147484604" r:id="rId10"/>
    <p:sldLayoutId id="2147484605"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kumimoji="1" sz="4000" kern="1200" cap="all" spc="150" baseline="0">
          <a:solidFill>
            <a:schemeClr val="tx1">
              <a:lumMod val="85000"/>
              <a:lumOff val="15000"/>
            </a:schemeClr>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kumimoji="1"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kumimoji="1"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kumimoji="1"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kumimoji="1"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kumimoji="1"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kumimoji="1"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kumimoji="1"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kumimoji="1"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kumimoji="1"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災害時外国人支援</a:t>
            </a:r>
            <a:r>
              <a:rPr lang="en-US" altLang="ja-JP" dirty="0" smtClean="0"/>
              <a:t/>
            </a:r>
            <a:br>
              <a:rPr lang="en-US" altLang="ja-JP" dirty="0" smtClean="0"/>
            </a:br>
            <a:r>
              <a:rPr lang="ja-JP" altLang="en-US" dirty="0" smtClean="0"/>
              <a:t>研修体系について</a:t>
            </a:r>
            <a:endParaRPr kumimoji="1" lang="ja-JP" altLang="en-US" dirty="0"/>
          </a:p>
        </p:txBody>
      </p:sp>
      <p:sp>
        <p:nvSpPr>
          <p:cNvPr id="3" name="サブタイトル 2"/>
          <p:cNvSpPr>
            <a:spLocks noGrp="1"/>
          </p:cNvSpPr>
          <p:nvPr>
            <p:ph type="subTitle" idx="1"/>
          </p:nvPr>
        </p:nvSpPr>
        <p:spPr/>
        <p:txBody>
          <a:bodyPr/>
          <a:lstStyle/>
          <a:p>
            <a:r>
              <a:rPr lang="ja-JP" altLang="en-US" dirty="0" smtClean="0"/>
              <a:t>（公財）岩手県国際交流協会</a:t>
            </a:r>
            <a:endParaRPr lang="en-US" altLang="ja-JP" dirty="0" smtClean="0"/>
          </a:p>
          <a:p>
            <a:r>
              <a:rPr lang="en-US" altLang="ja-JP" dirty="0" smtClean="0"/>
              <a:t>2018.7.4</a:t>
            </a:r>
            <a:endParaRPr kumimoji="1" lang="ja-JP" altLang="en-US" dirty="0"/>
          </a:p>
        </p:txBody>
      </p:sp>
    </p:spTree>
    <p:extLst>
      <p:ext uri="{BB962C8B-B14F-4D97-AF65-F5344CB8AC3E}">
        <p14:creationId xmlns:p14="http://schemas.microsoft.com/office/powerpoint/2010/main" val="19564458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全体</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908150142"/>
              </p:ext>
            </p:extLst>
          </p:nvPr>
        </p:nvGraphicFramePr>
        <p:xfrm>
          <a:off x="1016988" y="1209367"/>
          <a:ext cx="8421983" cy="5329120"/>
        </p:xfrm>
        <a:graphic>
          <a:graphicData uri="http://schemas.openxmlformats.org/drawingml/2006/table">
            <a:tbl>
              <a:tblPr>
                <a:tableStyleId>{073A0DAA-6AF3-43AB-8588-CEC1D06C72B9}</a:tableStyleId>
              </a:tblPr>
              <a:tblGrid>
                <a:gridCol w="1121528">
                  <a:extLst>
                    <a:ext uri="{9D8B030D-6E8A-4147-A177-3AD203B41FA5}">
                      <a16:colId xmlns:a16="http://schemas.microsoft.com/office/drawing/2014/main" val="2376155227"/>
                    </a:ext>
                  </a:extLst>
                </a:gridCol>
                <a:gridCol w="2654710">
                  <a:extLst>
                    <a:ext uri="{9D8B030D-6E8A-4147-A177-3AD203B41FA5}">
                      <a16:colId xmlns:a16="http://schemas.microsoft.com/office/drawing/2014/main" val="2458868275"/>
                    </a:ext>
                  </a:extLst>
                </a:gridCol>
                <a:gridCol w="2389239">
                  <a:extLst>
                    <a:ext uri="{9D8B030D-6E8A-4147-A177-3AD203B41FA5}">
                      <a16:colId xmlns:a16="http://schemas.microsoft.com/office/drawing/2014/main" val="1581414302"/>
                    </a:ext>
                  </a:extLst>
                </a:gridCol>
                <a:gridCol w="2256506">
                  <a:extLst>
                    <a:ext uri="{9D8B030D-6E8A-4147-A177-3AD203B41FA5}">
                      <a16:colId xmlns:a16="http://schemas.microsoft.com/office/drawing/2014/main" val="3387412952"/>
                    </a:ext>
                  </a:extLst>
                </a:gridCol>
              </a:tblGrid>
              <a:tr h="501446">
                <a:tc>
                  <a:txBody>
                    <a:bodyPr/>
                    <a:lstStyle/>
                    <a:p>
                      <a:pPr algn="ctr"/>
                      <a:endParaRPr kumimoji="1" lang="ja-JP" altLang="en-US" b="1" dirty="0"/>
                    </a:p>
                  </a:txBody>
                  <a:tcPr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1" lang="ja-JP" altLang="en-US" sz="1400" dirty="0" smtClean="0"/>
                        <a:t>行政等</a:t>
                      </a:r>
                      <a:endParaRPr kumimoji="1" lang="ja-JP" altLang="en-US" sz="1400" b="1" dirty="0" smtClean="0"/>
                    </a:p>
                  </a:txBody>
                  <a:tcPr anchor="ctr">
                    <a:solidFill>
                      <a:schemeClr val="tx2">
                        <a:lumMod val="50000"/>
                        <a:lumOff val="50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1" lang="ja-JP" altLang="en-US" sz="1400" dirty="0" smtClean="0"/>
                        <a:t>サポーター（外国人含む）</a:t>
                      </a:r>
                      <a:endParaRPr kumimoji="1" lang="ja-JP" altLang="en-US" sz="1400" b="1" dirty="0">
                        <a:solidFill>
                          <a:schemeClr val="bg1"/>
                        </a:solidFill>
                      </a:endParaRPr>
                    </a:p>
                  </a:txBody>
                  <a:tcPr anchor="ctr">
                    <a:solidFill>
                      <a:schemeClr val="tx2">
                        <a:lumMod val="50000"/>
                        <a:lumOff val="50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1" lang="ja-JP" altLang="en-US" sz="1400" dirty="0" smtClean="0"/>
                        <a:t>外国人</a:t>
                      </a:r>
                      <a:endParaRPr kumimoji="1" lang="ja-JP" altLang="en-US" sz="1400" b="1" dirty="0">
                        <a:solidFill>
                          <a:schemeClr val="bg1"/>
                        </a:solidFill>
                      </a:endParaRPr>
                    </a:p>
                  </a:txBody>
                  <a:tcPr anchor="ctr">
                    <a:solidFill>
                      <a:schemeClr val="tx2">
                        <a:lumMod val="50000"/>
                        <a:lumOff val="50000"/>
                      </a:schemeClr>
                    </a:solidFill>
                  </a:tcPr>
                </a:tc>
                <a:extLst>
                  <a:ext uri="{0D108BD9-81ED-4DB2-BD59-A6C34878D82A}">
                    <a16:rowId xmlns:a16="http://schemas.microsoft.com/office/drawing/2014/main" val="2834997853"/>
                  </a:ext>
                </a:extLst>
              </a:tr>
              <a:tr h="308455">
                <a:tc>
                  <a:txBody>
                    <a:bodyPr/>
                    <a:lstStyle/>
                    <a:p>
                      <a:pPr marL="0" algn="l" defTabSz="685800" rtl="0" eaLnBrk="1" latinLnBrk="0" hangingPunct="1"/>
                      <a:endParaRPr kumimoji="1" lang="ja-JP" altLang="en-US" sz="1350" b="1" kern="1200" dirty="0">
                        <a:solidFill>
                          <a:schemeClr val="dk1"/>
                        </a:solidFill>
                        <a:latin typeface="+mn-lt"/>
                        <a:ea typeface="+mn-ea"/>
                        <a:cs typeface="+mn-cs"/>
                      </a:endParaRPr>
                    </a:p>
                  </a:txBody>
                  <a:tcPr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1" lang="ja-JP" altLang="en-US" sz="1400" b="1" dirty="0" smtClean="0"/>
                        <a:t>公助</a:t>
                      </a:r>
                      <a:endParaRPr kumimoji="1" lang="ja-JP" altLang="en-US" sz="1400" b="1" dirty="0" smtClean="0">
                        <a:solidFill>
                          <a:schemeClr val="bg1"/>
                        </a:solidFill>
                      </a:endParaRPr>
                    </a:p>
                  </a:txBody>
                  <a:tcPr anchor="ctr">
                    <a:solidFill>
                      <a:schemeClr val="tx2">
                        <a:lumMod val="25000"/>
                        <a:lumOff val="75000"/>
                      </a:schemeClr>
                    </a:solidFill>
                  </a:tcPr>
                </a:tc>
                <a:tc>
                  <a:txBody>
                    <a:bodyPr/>
                    <a:lstStyle/>
                    <a:p>
                      <a:pPr algn="ctr"/>
                      <a:r>
                        <a:rPr kumimoji="1" lang="ja-JP" altLang="en-US" sz="1400" b="1" dirty="0" smtClean="0"/>
                        <a:t>共助</a:t>
                      </a:r>
                      <a:endParaRPr kumimoji="1" lang="ja-JP" altLang="en-US" sz="1400" b="1" dirty="0" smtClean="0">
                        <a:solidFill>
                          <a:schemeClr val="bg1"/>
                        </a:solidFill>
                      </a:endParaRPr>
                    </a:p>
                  </a:txBody>
                  <a:tcPr anchor="ctr">
                    <a:solidFill>
                      <a:schemeClr val="tx2">
                        <a:lumMod val="25000"/>
                        <a:lumOff val="75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1" lang="ja-JP" altLang="en-US" sz="1400" b="1" dirty="0" smtClean="0"/>
                        <a:t>自助</a:t>
                      </a:r>
                      <a:endParaRPr kumimoji="1" lang="ja-JP" altLang="en-US" sz="1400" b="1" dirty="0" smtClean="0">
                        <a:solidFill>
                          <a:schemeClr val="bg1"/>
                        </a:solidFill>
                      </a:endParaRPr>
                    </a:p>
                  </a:txBody>
                  <a:tcPr anchor="ctr">
                    <a:solidFill>
                      <a:schemeClr val="tx2">
                        <a:lumMod val="25000"/>
                        <a:lumOff val="75000"/>
                      </a:schemeClr>
                    </a:solidFill>
                  </a:tcPr>
                </a:tc>
                <a:extLst>
                  <a:ext uri="{0D108BD9-81ED-4DB2-BD59-A6C34878D82A}">
                    <a16:rowId xmlns:a16="http://schemas.microsoft.com/office/drawing/2014/main" val="163962891"/>
                  </a:ext>
                </a:extLst>
              </a:tr>
              <a:tr h="1053647">
                <a:tc rowSpan="2">
                  <a:txBody>
                    <a:bodyPr/>
                    <a:lstStyle/>
                    <a:p>
                      <a:r>
                        <a:rPr kumimoji="1" lang="ja-JP" altLang="en-US" b="1" dirty="0" smtClean="0"/>
                        <a:t>事前／防災</a:t>
                      </a:r>
                      <a:endParaRPr kumimoji="1" lang="en-US" altLang="ja-JP" b="1" dirty="0" smtClean="0"/>
                    </a:p>
                    <a:p>
                      <a:r>
                        <a:rPr kumimoji="1" lang="en-US" altLang="ja-JP" b="1" dirty="0" smtClean="0"/>
                        <a:t>Precaution</a:t>
                      </a:r>
                      <a:endParaRPr kumimoji="1" lang="ja-JP" altLang="en-US" b="1" dirty="0"/>
                    </a:p>
                  </a:txBody>
                  <a:tcPr anchor="ctr">
                    <a:solidFill>
                      <a:schemeClr val="accent1">
                        <a:lumMod val="40000"/>
                        <a:lumOff val="60000"/>
                      </a:schemeClr>
                    </a:solidFill>
                  </a:tcPr>
                </a:tc>
                <a:tc>
                  <a:txBody>
                    <a:bodyPr/>
                    <a:lstStyle/>
                    <a:p>
                      <a:r>
                        <a:rPr kumimoji="1" lang="ja-JP" altLang="en-US" dirty="0" smtClean="0"/>
                        <a:t>＜各機関が外国人の存在を認識し、備える＞</a:t>
                      </a:r>
                      <a:endParaRPr kumimoji="1" lang="en-US" altLang="ja-JP" dirty="0" smtClean="0"/>
                    </a:p>
                    <a:p>
                      <a:r>
                        <a:rPr kumimoji="1" lang="ja-JP" altLang="en-US" dirty="0" smtClean="0"/>
                        <a:t>・ 多言語対応の準備</a:t>
                      </a:r>
                      <a:endParaRPr kumimoji="1" lang="en-US" altLang="ja-JP" dirty="0" smtClean="0"/>
                    </a:p>
                    <a:p>
                      <a:r>
                        <a:rPr kumimoji="1" lang="ja-JP" altLang="en-US" dirty="0" smtClean="0"/>
                        <a:t>・ やさしい日本語対応</a:t>
                      </a:r>
                      <a:endParaRPr kumimoji="1" lang="en-US" altLang="ja-JP" dirty="0" smtClean="0"/>
                    </a:p>
                    <a:p>
                      <a:r>
                        <a:rPr kumimoji="1" lang="ja-JP" altLang="en-US" dirty="0" smtClean="0"/>
                        <a:t>・ 総合防災計画等での位置づけ</a:t>
                      </a:r>
                      <a:endParaRPr kumimoji="1" lang="ja-JP" altLang="en-US" dirty="0"/>
                    </a:p>
                  </a:txBody>
                  <a:tcPr/>
                </a:tc>
                <a:tc>
                  <a:txBody>
                    <a:bodyPr/>
                    <a:lstStyle/>
                    <a:p>
                      <a:r>
                        <a:rPr kumimoji="1" lang="ja-JP" altLang="en-US" dirty="0" smtClean="0"/>
                        <a:t>＜災害時サポーターの育成・認定＞</a:t>
                      </a:r>
                      <a:endParaRPr kumimoji="1" lang="en-US" altLang="ja-JP" dirty="0" smtClean="0"/>
                    </a:p>
                    <a:p>
                      <a:r>
                        <a:rPr kumimoji="1" lang="ja-JP" altLang="en-US" dirty="0" smtClean="0"/>
                        <a:t>・サポーター仕組みづくり</a:t>
                      </a:r>
                      <a:endParaRPr kumimoji="1" lang="en-US" altLang="ja-JP" dirty="0" smtClean="0"/>
                    </a:p>
                    <a:p>
                      <a:r>
                        <a:rPr kumimoji="1" lang="ja-JP" altLang="en-US" dirty="0" smtClean="0"/>
                        <a:t>・サポーター認定</a:t>
                      </a:r>
                      <a:endParaRPr kumimoji="1" lang="en-US" altLang="ja-JP" dirty="0" smtClean="0"/>
                    </a:p>
                  </a:txBody>
                  <a:tcPr/>
                </a:tc>
                <a:tc>
                  <a:txBody>
                    <a:bodyPr/>
                    <a:lstStyle/>
                    <a:p>
                      <a:r>
                        <a:rPr kumimoji="1" lang="ja-JP" altLang="en-US" dirty="0" smtClean="0"/>
                        <a:t>＜災害、対応の理解＞</a:t>
                      </a:r>
                      <a:endParaRPr kumimoji="1" lang="en-US" altLang="ja-JP" dirty="0" smtClean="0"/>
                    </a:p>
                    <a:p>
                      <a:r>
                        <a:rPr kumimoji="1" lang="ja-JP" altLang="en-US" dirty="0" smtClean="0"/>
                        <a:t>・防災知識を得る</a:t>
                      </a:r>
                    </a:p>
                    <a:p>
                      <a:r>
                        <a:rPr kumimoji="1" lang="ja-JP" altLang="en-US" dirty="0" smtClean="0"/>
                        <a:t>・地域の避難訓練への参加</a:t>
                      </a:r>
                      <a:endParaRPr kumimoji="1" lang="en-US" altLang="ja-JP" dirty="0" smtClean="0"/>
                    </a:p>
                  </a:txBody>
                  <a:tcPr/>
                </a:tc>
                <a:extLst>
                  <a:ext uri="{0D108BD9-81ED-4DB2-BD59-A6C34878D82A}">
                    <a16:rowId xmlns:a16="http://schemas.microsoft.com/office/drawing/2014/main" val="1368176790"/>
                  </a:ext>
                </a:extLst>
              </a:tr>
              <a:tr h="907339">
                <a:tc vMerge="1">
                  <a:txBody>
                    <a:bodyPr/>
                    <a:lstStyle/>
                    <a:p>
                      <a:endParaRPr kumimoji="1" lang="ja-JP" altLang="en-US" b="1" dirty="0"/>
                    </a:p>
                  </a:txBody>
                  <a:tcPr/>
                </a:tc>
                <a:tc>
                  <a:txBody>
                    <a:bodyPr/>
                    <a:lstStyle/>
                    <a:p>
                      <a:r>
                        <a:rPr kumimoji="1" lang="ja-JP" altLang="en-US" dirty="0" smtClean="0">
                          <a:solidFill>
                            <a:schemeClr val="tx2">
                              <a:lumMod val="75000"/>
                              <a:lumOff val="25000"/>
                            </a:schemeClr>
                          </a:solidFill>
                        </a:rPr>
                        <a:t>〇 総合防災訓練等への参加</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〇 災害時英語講座</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〇「やさしい日本語研修会」</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　（概説 </a:t>
                      </a:r>
                      <a:r>
                        <a:rPr kumimoji="1" lang="en-US" altLang="ja-JP" dirty="0" smtClean="0">
                          <a:solidFill>
                            <a:schemeClr val="tx2">
                              <a:lumMod val="75000"/>
                              <a:lumOff val="25000"/>
                            </a:schemeClr>
                          </a:solidFill>
                        </a:rPr>
                        <a:t>8/24</a:t>
                      </a:r>
                      <a:r>
                        <a:rPr kumimoji="1" lang="ja-JP" altLang="en-US" dirty="0" err="1" smtClean="0">
                          <a:solidFill>
                            <a:schemeClr val="tx2">
                              <a:lumMod val="75000"/>
                              <a:lumOff val="25000"/>
                            </a:schemeClr>
                          </a:solidFill>
                        </a:rPr>
                        <a:t>、</a:t>
                      </a:r>
                      <a:r>
                        <a:rPr kumimoji="1" lang="ja-JP" altLang="en-US" dirty="0" smtClean="0">
                          <a:solidFill>
                            <a:schemeClr val="tx2">
                              <a:lumMod val="75000"/>
                              <a:lumOff val="25000"/>
                            </a:schemeClr>
                          </a:solidFill>
                        </a:rPr>
                        <a:t>演習</a:t>
                      </a:r>
                      <a:r>
                        <a:rPr kumimoji="1" lang="en-US" altLang="ja-JP" dirty="0" smtClean="0">
                          <a:solidFill>
                            <a:schemeClr val="tx2">
                              <a:lumMod val="75000"/>
                              <a:lumOff val="25000"/>
                            </a:schemeClr>
                          </a:solidFill>
                        </a:rPr>
                        <a:t>9/7</a:t>
                      </a:r>
                      <a:r>
                        <a:rPr kumimoji="1" lang="ja-JP" altLang="en-US" dirty="0" smtClean="0">
                          <a:solidFill>
                            <a:schemeClr val="tx2">
                              <a:lumMod val="75000"/>
                              <a:lumOff val="25000"/>
                            </a:schemeClr>
                          </a:solidFill>
                        </a:rPr>
                        <a:t>）</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・総合防災計画での位置づけ</a:t>
                      </a:r>
                      <a:endParaRPr kumimoji="1" lang="en-US" altLang="ja-JP" dirty="0" smtClean="0">
                        <a:solidFill>
                          <a:schemeClr val="tx2">
                            <a:lumMod val="75000"/>
                            <a:lumOff val="25000"/>
                          </a:schemeClr>
                        </a:solidFill>
                      </a:endParaRPr>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dirty="0" smtClean="0">
                          <a:solidFill>
                            <a:schemeClr val="tx2">
                              <a:lumMod val="75000"/>
                              <a:lumOff val="25000"/>
                            </a:schemeClr>
                          </a:solidFill>
                        </a:rPr>
                        <a:t>〇 サポーター登録・育成</a:t>
                      </a:r>
                      <a:endParaRPr kumimoji="1" lang="en-US" altLang="ja-JP" dirty="0" smtClean="0">
                        <a:solidFill>
                          <a:schemeClr val="tx2">
                            <a:lumMod val="75000"/>
                            <a:lumOff val="25000"/>
                          </a:schemeClr>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dirty="0" smtClean="0">
                          <a:solidFill>
                            <a:schemeClr val="tx2">
                              <a:lumMod val="75000"/>
                              <a:lumOff val="25000"/>
                            </a:schemeClr>
                          </a:solidFill>
                        </a:rPr>
                        <a:t>〇 災害時英語講座</a:t>
                      </a:r>
                      <a:endParaRPr kumimoji="1" lang="en-US" altLang="ja-JP" dirty="0" smtClean="0">
                        <a:solidFill>
                          <a:schemeClr val="tx2">
                            <a:lumMod val="75000"/>
                            <a:lumOff val="25000"/>
                          </a:schemeClr>
                        </a:solidFill>
                      </a:endParaRPr>
                    </a:p>
                  </a:txBody>
                  <a:tcPr/>
                </a:tc>
                <a:tc>
                  <a:txBody>
                    <a:bodyPr/>
                    <a:lstStyle/>
                    <a:p>
                      <a:r>
                        <a:rPr kumimoji="1" lang="ja-JP" altLang="en-US" dirty="0" smtClean="0">
                          <a:solidFill>
                            <a:schemeClr val="tx2">
                              <a:lumMod val="75000"/>
                              <a:lumOff val="25000"/>
                            </a:schemeClr>
                          </a:solidFill>
                        </a:rPr>
                        <a:t>〇 </a:t>
                      </a:r>
                      <a:r>
                        <a:rPr kumimoji="1" lang="en-US" altLang="ja-JP" dirty="0" smtClean="0">
                          <a:solidFill>
                            <a:schemeClr val="tx2">
                              <a:lumMod val="75000"/>
                              <a:lumOff val="25000"/>
                            </a:schemeClr>
                          </a:solidFill>
                        </a:rPr>
                        <a:t>JET</a:t>
                      </a:r>
                      <a:r>
                        <a:rPr kumimoji="1" lang="ja-JP" altLang="en-US" dirty="0" smtClean="0">
                          <a:solidFill>
                            <a:schemeClr val="tx2">
                              <a:lumMod val="75000"/>
                              <a:lumOff val="25000"/>
                            </a:schemeClr>
                          </a:solidFill>
                        </a:rPr>
                        <a:t>プログラム参加者への説明</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〇 技能実習生の研修</a:t>
                      </a:r>
                      <a:endParaRPr kumimoji="1" lang="en-US" altLang="ja-JP" dirty="0" smtClean="0">
                        <a:solidFill>
                          <a:schemeClr val="tx2">
                            <a:lumMod val="75000"/>
                            <a:lumOff val="25000"/>
                          </a:schemeClr>
                        </a:solidFill>
                      </a:endParaRPr>
                    </a:p>
                  </a:txBody>
                  <a:tcPr/>
                </a:tc>
                <a:extLst>
                  <a:ext uri="{0D108BD9-81ED-4DB2-BD59-A6C34878D82A}">
                    <a16:rowId xmlns:a16="http://schemas.microsoft.com/office/drawing/2014/main" val="2730799689"/>
                  </a:ext>
                </a:extLst>
              </a:tr>
              <a:tr h="1158799">
                <a:tc rowSpan="2">
                  <a:txBody>
                    <a:bodyPr/>
                    <a:lstStyle/>
                    <a:p>
                      <a:r>
                        <a:rPr kumimoji="1" lang="ja-JP" altLang="en-US" b="1" dirty="0" smtClean="0"/>
                        <a:t>災害時対応</a:t>
                      </a:r>
                      <a:endParaRPr kumimoji="1" lang="en-US" altLang="ja-JP" b="1" dirty="0" smtClean="0"/>
                    </a:p>
                    <a:p>
                      <a:r>
                        <a:rPr kumimoji="1" lang="en-US" altLang="ja-JP" b="1" dirty="0" smtClean="0"/>
                        <a:t>Emergency situation</a:t>
                      </a:r>
                      <a:endParaRPr kumimoji="1" lang="ja-JP" altLang="en-US" b="1" dirty="0"/>
                    </a:p>
                  </a:txBody>
                  <a:tcPr anchor="ctr">
                    <a:solidFill>
                      <a:schemeClr val="accent1">
                        <a:lumMod val="40000"/>
                        <a:lumOff val="60000"/>
                      </a:schemeClr>
                    </a:solidFill>
                  </a:tcPr>
                </a:tc>
                <a:tc>
                  <a:txBody>
                    <a:bodyPr/>
                    <a:lstStyle/>
                    <a:p>
                      <a:r>
                        <a:rPr kumimoji="1" lang="ja-JP" altLang="en-US" dirty="0" smtClean="0"/>
                        <a:t>・外国人／多言語対応</a:t>
                      </a:r>
                      <a:endParaRPr kumimoji="1" lang="en-US" altLang="ja-JP" dirty="0" smtClean="0"/>
                    </a:p>
                    <a:p>
                      <a:r>
                        <a:rPr kumimoji="1" lang="ja-JP" altLang="en-US" dirty="0" smtClean="0"/>
                        <a:t>・情報の多言語化</a:t>
                      </a:r>
                      <a:endParaRPr kumimoji="1" lang="en-US" altLang="ja-JP" dirty="0" smtClean="0"/>
                    </a:p>
                    <a:p>
                      <a:r>
                        <a:rPr kumimoji="1" lang="ja-JP" altLang="en-US" dirty="0" smtClean="0"/>
                        <a:t>・必要な配慮・対応</a:t>
                      </a:r>
                      <a:endParaRPr kumimoji="1" lang="en-US" altLang="ja-JP" dirty="0" smtClean="0"/>
                    </a:p>
                    <a:p>
                      <a:r>
                        <a:rPr kumimoji="1" lang="ja-JP" altLang="en-US" dirty="0" smtClean="0"/>
                        <a:t>・多言語支援センター</a:t>
                      </a:r>
                      <a:endParaRPr kumimoji="1" lang="en-US" altLang="ja-JP" dirty="0" smtClean="0"/>
                    </a:p>
                    <a:p>
                      <a:r>
                        <a:rPr kumimoji="1" lang="ja-JP" altLang="en-US" dirty="0" smtClean="0"/>
                        <a:t> （多言語情報、相談対応）</a:t>
                      </a:r>
                      <a:endParaRPr kumimoji="1" lang="en-US" altLang="ja-JP" dirty="0" smtClean="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2671648857"/>
                  </a:ext>
                </a:extLst>
              </a:tr>
              <a:tr h="1116000">
                <a:tc vMerge="1">
                  <a:txBody>
                    <a:bodyPr/>
                    <a:lstStyle/>
                    <a:p>
                      <a:endParaRPr kumimoji="1" lang="ja-JP" altLang="en-US" b="1" dirty="0"/>
                    </a:p>
                  </a:txBody>
                  <a:tcPr/>
                </a:tc>
                <a:tc>
                  <a:txBody>
                    <a:bodyPr/>
                    <a:lstStyle/>
                    <a:p>
                      <a:r>
                        <a:rPr kumimoji="1" lang="ja-JP" altLang="en-US" dirty="0" smtClean="0">
                          <a:solidFill>
                            <a:schemeClr val="tx2">
                              <a:lumMod val="75000"/>
                              <a:lumOff val="25000"/>
                            </a:schemeClr>
                          </a:solidFill>
                        </a:rPr>
                        <a:t>〇 多言語支援センター設置訓練</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〇 相談体制</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〇 マスコミとの連携</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 多言語支援センター協定等</a:t>
                      </a:r>
                      <a:endParaRPr kumimoji="1" lang="en-US" altLang="ja-JP" dirty="0" smtClean="0">
                        <a:solidFill>
                          <a:schemeClr val="tx2">
                            <a:lumMod val="75000"/>
                            <a:lumOff val="25000"/>
                          </a:schemeClr>
                        </a:solidFill>
                      </a:endParaRPr>
                    </a:p>
                    <a:p>
                      <a:r>
                        <a:rPr kumimoji="1" lang="ja-JP" altLang="en-US" dirty="0" smtClean="0">
                          <a:solidFill>
                            <a:schemeClr val="tx2">
                              <a:lumMod val="75000"/>
                              <a:lumOff val="25000"/>
                            </a:schemeClr>
                          </a:solidFill>
                        </a:rPr>
                        <a:t>・ 　　　</a:t>
                      </a:r>
                      <a:r>
                        <a:rPr kumimoji="1" lang="en-US" altLang="ja-JP" dirty="0" smtClean="0">
                          <a:solidFill>
                            <a:schemeClr val="tx2">
                              <a:lumMod val="75000"/>
                              <a:lumOff val="25000"/>
                            </a:schemeClr>
                          </a:solidFill>
                        </a:rPr>
                        <a:t>〃</a:t>
                      </a:r>
                      <a:r>
                        <a:rPr kumimoji="1" lang="ja-JP" altLang="en-US" dirty="0" smtClean="0">
                          <a:solidFill>
                            <a:schemeClr val="tx2">
                              <a:lumMod val="75000"/>
                              <a:lumOff val="25000"/>
                            </a:schemeClr>
                          </a:solidFill>
                        </a:rPr>
                        <a:t> 　　設置要領作成</a:t>
                      </a:r>
                      <a:endParaRPr kumimoji="1" lang="en-US" altLang="ja-JP" dirty="0" smtClean="0">
                        <a:solidFill>
                          <a:schemeClr val="tx2">
                            <a:lumMod val="75000"/>
                            <a:lumOff val="25000"/>
                          </a:schemeClr>
                        </a:solidFill>
                      </a:endParaRPr>
                    </a:p>
                  </a:txBody>
                  <a:tcPr/>
                </a:tc>
                <a:tc>
                  <a:txBody>
                    <a:bodyPr/>
                    <a:lstStyle/>
                    <a:p>
                      <a:r>
                        <a:rPr kumimoji="1" lang="ja-JP" altLang="en-US" dirty="0" smtClean="0">
                          <a:solidFill>
                            <a:schemeClr val="tx2">
                              <a:lumMod val="75000"/>
                              <a:lumOff val="25000"/>
                            </a:schemeClr>
                          </a:solidFill>
                        </a:rPr>
                        <a:t>〇 実践訓練</a:t>
                      </a:r>
                      <a:endParaRPr kumimoji="1" lang="en-US" altLang="ja-JP" dirty="0" smtClean="0">
                        <a:solidFill>
                          <a:schemeClr val="tx2">
                            <a:lumMod val="75000"/>
                            <a:lumOff val="25000"/>
                          </a:schemeClr>
                        </a:solidFill>
                      </a:endParaRPr>
                    </a:p>
                  </a:txBody>
                  <a:tcPr/>
                </a:tc>
                <a:tc>
                  <a:txBody>
                    <a:bodyPr/>
                    <a:lstStyle/>
                    <a:p>
                      <a:endParaRPr kumimoji="1" lang="ja-JP" altLang="en-US" dirty="0">
                        <a:solidFill>
                          <a:schemeClr val="tx2">
                            <a:lumMod val="75000"/>
                            <a:lumOff val="25000"/>
                          </a:schemeClr>
                        </a:solidFill>
                      </a:endParaRPr>
                    </a:p>
                  </a:txBody>
                  <a:tcPr/>
                </a:tc>
                <a:extLst>
                  <a:ext uri="{0D108BD9-81ED-4DB2-BD59-A6C34878D82A}">
                    <a16:rowId xmlns:a16="http://schemas.microsoft.com/office/drawing/2014/main" val="3455407675"/>
                  </a:ext>
                </a:extLst>
              </a:tr>
            </a:tbl>
          </a:graphicData>
        </a:graphic>
      </p:graphicFrame>
      <p:sp>
        <p:nvSpPr>
          <p:cNvPr id="4" name="右矢印吹き出し 3"/>
          <p:cNvSpPr/>
          <p:nvPr/>
        </p:nvSpPr>
        <p:spPr>
          <a:xfrm>
            <a:off x="4896464" y="4321281"/>
            <a:ext cx="2403989" cy="457200"/>
          </a:xfrm>
          <a:prstGeom prst="rightArrowCallout">
            <a:avLst>
              <a:gd name="adj1" fmla="val 25000"/>
              <a:gd name="adj2" fmla="val 25000"/>
              <a:gd name="adj3" fmla="val 25000"/>
              <a:gd name="adj4" fmla="val 922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350" dirty="0">
                <a:solidFill>
                  <a:schemeClr val="tx1"/>
                </a:solidFill>
              </a:rPr>
              <a:t>①身近な外国人</a:t>
            </a:r>
            <a:r>
              <a:rPr lang="ja-JP" altLang="en-US" sz="1350" dirty="0" smtClean="0">
                <a:solidFill>
                  <a:schemeClr val="tx1"/>
                </a:solidFill>
              </a:rPr>
              <a:t>サポート</a:t>
            </a:r>
            <a:endParaRPr lang="ja-JP" altLang="en-US" sz="1350" dirty="0">
              <a:solidFill>
                <a:schemeClr val="tx1"/>
              </a:solidFill>
            </a:endParaRPr>
          </a:p>
        </p:txBody>
      </p:sp>
      <p:sp>
        <p:nvSpPr>
          <p:cNvPr id="6" name="左右矢印吹き出し 5"/>
          <p:cNvSpPr/>
          <p:nvPr/>
        </p:nvSpPr>
        <p:spPr>
          <a:xfrm>
            <a:off x="4675238" y="4896468"/>
            <a:ext cx="2654712" cy="442452"/>
          </a:xfrm>
          <a:prstGeom prst="leftRightArrowCallout">
            <a:avLst>
              <a:gd name="adj1" fmla="val 25000"/>
              <a:gd name="adj2" fmla="val 25000"/>
              <a:gd name="adj3" fmla="val 25000"/>
              <a:gd name="adj4" fmla="val 83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350" dirty="0" smtClean="0">
                <a:solidFill>
                  <a:sysClr val="windowText" lastClr="000000"/>
                </a:solidFill>
              </a:rPr>
              <a:t>②多言語支援</a:t>
            </a:r>
            <a:endParaRPr kumimoji="1" lang="ja-JP" altLang="en-US" sz="1350" dirty="0">
              <a:solidFill>
                <a:sysClr val="windowText" lastClr="000000"/>
              </a:solidFill>
            </a:endParaRPr>
          </a:p>
        </p:txBody>
      </p:sp>
    </p:spTree>
    <p:extLst>
      <p:ext uri="{BB962C8B-B14F-4D97-AF65-F5344CB8AC3E}">
        <p14:creationId xmlns:p14="http://schemas.microsoft.com/office/powerpoint/2010/main" val="6232941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16988" y="382385"/>
            <a:ext cx="8628457" cy="627549"/>
          </a:xfrm>
        </p:spPr>
        <p:txBody>
          <a:bodyPr>
            <a:noAutofit/>
          </a:bodyPr>
          <a:lstStyle/>
          <a:p>
            <a:r>
              <a:rPr lang="ja-JP" altLang="en-US" sz="2600" dirty="0"/>
              <a:t>「いわて災害時多言語サポーター」の認定について</a:t>
            </a:r>
          </a:p>
        </p:txBody>
      </p:sp>
      <p:sp>
        <p:nvSpPr>
          <p:cNvPr id="3" name="コンテンツ プレースホルダー 2"/>
          <p:cNvSpPr>
            <a:spLocks noGrp="1"/>
          </p:cNvSpPr>
          <p:nvPr>
            <p:ph idx="1"/>
          </p:nvPr>
        </p:nvSpPr>
        <p:spPr>
          <a:xfrm>
            <a:off x="1016988" y="1297857"/>
            <a:ext cx="8269887" cy="5235677"/>
          </a:xfrm>
        </p:spPr>
        <p:txBody>
          <a:bodyPr>
            <a:noAutofit/>
          </a:bodyPr>
          <a:lstStyle/>
          <a:p>
            <a:pPr marL="0" indent="0">
              <a:lnSpc>
                <a:spcPct val="100000"/>
              </a:lnSpc>
              <a:buNone/>
            </a:pPr>
            <a:r>
              <a:rPr lang="ja-JP" altLang="en-US" sz="1400" b="1" dirty="0" smtClean="0"/>
              <a:t>１．目的</a:t>
            </a:r>
            <a:endParaRPr lang="ja-JP" altLang="en-US" sz="1400" b="1" dirty="0"/>
          </a:p>
          <a:p>
            <a:pPr marL="0" indent="0">
              <a:lnSpc>
                <a:spcPct val="100000"/>
              </a:lnSpc>
              <a:buNone/>
            </a:pPr>
            <a:r>
              <a:rPr lang="ja-JP" altLang="en-US" sz="1400" dirty="0" smtClean="0"/>
              <a:t>　災害</a:t>
            </a:r>
            <a:r>
              <a:rPr lang="ja-JP" altLang="en-US" sz="1400" dirty="0"/>
              <a:t>時に外国人が言葉や文化の違いのために適切な避難行動がとれない、避難所等で的確な支援が受けられないといったことが起こらないよう、外国人支援のための適格な活動ができる人材を「いわて災害時多言語サポーター」として認定する</a:t>
            </a:r>
            <a:r>
              <a:rPr lang="ja-JP" altLang="en-US" sz="1400" dirty="0" smtClean="0"/>
              <a:t>。</a:t>
            </a:r>
            <a:endParaRPr lang="ja-JP" altLang="en-US" sz="1400" dirty="0"/>
          </a:p>
          <a:p>
            <a:pPr marL="0" indent="0">
              <a:lnSpc>
                <a:spcPct val="100000"/>
              </a:lnSpc>
              <a:buNone/>
            </a:pPr>
            <a:r>
              <a:rPr lang="ja-JP" altLang="en-US" sz="1400" b="1" dirty="0"/>
              <a:t>２．認定基準</a:t>
            </a:r>
          </a:p>
          <a:p>
            <a:pPr marL="0" indent="0">
              <a:lnSpc>
                <a:spcPct val="100000"/>
              </a:lnSpc>
              <a:buNone/>
            </a:pPr>
            <a:r>
              <a:rPr lang="ja-JP" altLang="en-US" sz="1400" dirty="0" smtClean="0"/>
              <a:t>　次</a:t>
            </a:r>
            <a:r>
              <a:rPr lang="ja-JP" altLang="en-US" sz="1400" dirty="0"/>
              <a:t>のすべての要件を満たす者で、岩手県国際交流協会理事長が認めた者を、「いわて災害時多言語サポーター」として認定する。</a:t>
            </a:r>
          </a:p>
          <a:p>
            <a:pPr marL="633413" indent="-633413">
              <a:lnSpc>
                <a:spcPct val="100000"/>
              </a:lnSpc>
              <a:spcBef>
                <a:spcPts val="0"/>
              </a:spcBef>
              <a:buNone/>
            </a:pPr>
            <a:r>
              <a:rPr lang="ja-JP" altLang="en-US" sz="1400" dirty="0"/>
              <a:t>（１）	当協会の「いわて国際化人材」に登録している者。</a:t>
            </a:r>
          </a:p>
          <a:p>
            <a:pPr marL="633413" indent="-633413">
              <a:lnSpc>
                <a:spcPct val="100000"/>
              </a:lnSpc>
              <a:spcBef>
                <a:spcPts val="0"/>
              </a:spcBef>
              <a:buNone/>
            </a:pPr>
            <a:r>
              <a:rPr lang="ja-JP" altLang="en-US" sz="1400" dirty="0"/>
              <a:t>（２）	岩手県内で活動できる者。（岩手県内に在住、または県内に通勤・通学していること。）</a:t>
            </a:r>
          </a:p>
          <a:p>
            <a:pPr marL="633413" indent="-633413">
              <a:lnSpc>
                <a:spcPct val="100000"/>
              </a:lnSpc>
              <a:spcBef>
                <a:spcPts val="0"/>
              </a:spcBef>
              <a:buNone/>
            </a:pPr>
            <a:r>
              <a:rPr lang="ja-JP" altLang="en-US" sz="1400" dirty="0"/>
              <a:t>（３）	日常会話程度以上の外国語（母語が外国語の場合は日常会話程度以上の日本語）ができると認められる者。</a:t>
            </a:r>
          </a:p>
          <a:p>
            <a:pPr marL="633413" indent="-633413">
              <a:lnSpc>
                <a:spcPct val="100000"/>
              </a:lnSpc>
              <a:spcBef>
                <a:spcPts val="0"/>
              </a:spcBef>
              <a:buNone/>
            </a:pPr>
            <a:r>
              <a:rPr lang="ja-JP" altLang="en-US" sz="1400" dirty="0"/>
              <a:t>（４）	「防災・災害」「外国人支援」「多言語サポート」に関する基礎的な知識及び実践経験のある者。（当協会主催の「災害時サポート研修」の各講座及び「実践訓練」、また当協会が認める講座等を受講した者は、当要件を満たすものとする。</a:t>
            </a:r>
            <a:r>
              <a:rPr lang="ja-JP" altLang="en-US" sz="1400" dirty="0" smtClean="0"/>
              <a:t>）</a:t>
            </a:r>
            <a:endParaRPr lang="ja-JP" altLang="en-US" sz="1400" dirty="0"/>
          </a:p>
          <a:p>
            <a:pPr marL="0" indent="0">
              <a:lnSpc>
                <a:spcPct val="100000"/>
              </a:lnSpc>
              <a:buNone/>
            </a:pPr>
            <a:r>
              <a:rPr lang="ja-JP" altLang="en-US" sz="1400" b="1" dirty="0"/>
              <a:t>３．認定証の交付</a:t>
            </a:r>
          </a:p>
          <a:p>
            <a:pPr marL="0" indent="0">
              <a:lnSpc>
                <a:spcPct val="100000"/>
              </a:lnSpc>
              <a:buNone/>
            </a:pPr>
            <a:r>
              <a:rPr lang="ja-JP" altLang="en-US" sz="1400" dirty="0"/>
              <a:t>　「いわて災害時多言語サポーター」として認定された者には、「いわて災害時多言語サポーター認定証」（別紙）を交付する。</a:t>
            </a:r>
          </a:p>
          <a:p>
            <a:pPr marL="0" indent="0">
              <a:lnSpc>
                <a:spcPct val="100000"/>
              </a:lnSpc>
              <a:buNone/>
            </a:pPr>
            <a:r>
              <a:rPr lang="ja-JP" altLang="en-US" sz="1400" b="1" dirty="0"/>
              <a:t> ４．認定期限</a:t>
            </a:r>
          </a:p>
          <a:p>
            <a:pPr marL="0" indent="0">
              <a:lnSpc>
                <a:spcPct val="100000"/>
              </a:lnSpc>
              <a:buNone/>
            </a:pPr>
            <a:r>
              <a:rPr lang="ja-JP" altLang="en-US" sz="1400" dirty="0"/>
              <a:t>　認定証の交付を受けた年度を含む、４年間を認定期間とする。ただし、上記２の認定基準を満たし、協会が指定する研修講座等を受講する等引き続き「いわて災害時多言語サポーター」としての活動が見込まれる者は、期間満了の都度認定を更新するものとする。</a:t>
            </a:r>
          </a:p>
          <a:p>
            <a:pPr marL="0" indent="0">
              <a:lnSpc>
                <a:spcPct val="100000"/>
              </a:lnSpc>
              <a:buNone/>
            </a:pPr>
            <a:endParaRPr kumimoji="1" lang="ja-JP" altLang="en-US" sz="1400" dirty="0"/>
          </a:p>
        </p:txBody>
      </p:sp>
      <p:sp>
        <p:nvSpPr>
          <p:cNvPr id="4" name="テキスト ボックス 3"/>
          <p:cNvSpPr txBox="1"/>
          <p:nvPr/>
        </p:nvSpPr>
        <p:spPr>
          <a:xfrm>
            <a:off x="8191703" y="886684"/>
            <a:ext cx="966931" cy="276999"/>
          </a:xfrm>
          <a:prstGeom prst="rect">
            <a:avLst/>
          </a:prstGeom>
          <a:noFill/>
        </p:spPr>
        <p:txBody>
          <a:bodyPr wrap="none" rtlCol="0">
            <a:spAutoFit/>
          </a:bodyPr>
          <a:lstStyle/>
          <a:p>
            <a:r>
              <a:rPr lang="en-US" altLang="ja-JP" sz="1200" dirty="0" smtClean="0">
                <a:latin typeface="+mn-ea"/>
              </a:rPr>
              <a:t>2017.3.22</a:t>
            </a:r>
            <a:endParaRPr lang="en-US" altLang="ja-JP" sz="1200" dirty="0">
              <a:latin typeface="+mn-ea"/>
            </a:endParaRPr>
          </a:p>
        </p:txBody>
      </p:sp>
    </p:spTree>
    <p:extLst>
      <p:ext uri="{BB962C8B-B14F-4D97-AF65-F5344CB8AC3E}">
        <p14:creationId xmlns:p14="http://schemas.microsoft.com/office/powerpoint/2010/main" val="2356944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a:t>
            </a:r>
            <a:r>
              <a:rPr kumimoji="1" lang="ja-JP" altLang="en-US" dirty="0" smtClean="0"/>
              <a:t>検証</a:t>
            </a:r>
            <a:r>
              <a:rPr kumimoji="1" lang="en-US" altLang="ja-JP" dirty="0" smtClean="0"/>
              <a:t>】</a:t>
            </a:r>
            <a:r>
              <a:rPr kumimoji="1" lang="ja-JP" altLang="en-US" dirty="0" smtClean="0"/>
              <a:t>サポーターの役割</a:t>
            </a:r>
            <a:endParaRPr kumimoji="1" lang="ja-JP" altLang="en-US" dirty="0"/>
          </a:p>
        </p:txBody>
      </p:sp>
      <p:sp>
        <p:nvSpPr>
          <p:cNvPr id="3" name="コンテンツ プレースホルダー 2"/>
          <p:cNvSpPr>
            <a:spLocks noGrp="1"/>
          </p:cNvSpPr>
          <p:nvPr>
            <p:ph idx="1"/>
          </p:nvPr>
        </p:nvSpPr>
        <p:spPr>
          <a:xfrm>
            <a:off x="1016988" y="1398236"/>
            <a:ext cx="8269887" cy="4746830"/>
          </a:xfrm>
        </p:spPr>
        <p:txBody>
          <a:bodyPr>
            <a:normAutofit fontScale="92500" lnSpcReduction="20000"/>
          </a:bodyPr>
          <a:lstStyle/>
          <a:p>
            <a:pPr marL="514350" indent="-514350">
              <a:buFont typeface="+mj-lt"/>
              <a:buAutoNum type="arabicPeriod"/>
            </a:pPr>
            <a:r>
              <a:rPr kumimoji="1" lang="ja-JP" altLang="en-US" b="1" dirty="0" smtClean="0"/>
              <a:t>身近な外国人のサポート</a:t>
            </a:r>
            <a:endParaRPr kumimoji="1" lang="en-US" altLang="ja-JP" b="1" dirty="0" smtClean="0"/>
          </a:p>
          <a:p>
            <a:pPr marL="0" indent="0">
              <a:buNone/>
            </a:pPr>
            <a:r>
              <a:rPr lang="ja-JP" altLang="en-US" dirty="0"/>
              <a:t>　</a:t>
            </a:r>
            <a:r>
              <a:rPr kumimoji="1" lang="ja-JP" altLang="en-US" dirty="0" smtClean="0"/>
              <a:t>① 安全のためのサポート</a:t>
            </a:r>
            <a:endParaRPr kumimoji="1" lang="en-US" altLang="ja-JP" dirty="0" smtClean="0"/>
          </a:p>
          <a:p>
            <a:pPr marL="442913" lvl="2" indent="0">
              <a:buNone/>
            </a:pPr>
            <a:r>
              <a:rPr lang="ja-JP" altLang="en-US" dirty="0" smtClean="0"/>
              <a:t>・安全確保のための声掛け</a:t>
            </a:r>
            <a:endParaRPr lang="en-US" altLang="ja-JP" dirty="0" smtClean="0"/>
          </a:p>
          <a:p>
            <a:pPr marL="442913" lvl="2" indent="0">
              <a:buNone/>
            </a:pPr>
            <a:r>
              <a:rPr kumimoji="1" lang="ja-JP" altLang="en-US" dirty="0" smtClean="0"/>
              <a:t>・避難誘導・指示</a:t>
            </a:r>
            <a:r>
              <a:rPr lang="ja-JP" altLang="en-US" dirty="0" smtClean="0"/>
              <a:t>、一緒に行動する</a:t>
            </a:r>
            <a:endParaRPr lang="en-US" altLang="ja-JP" dirty="0" smtClean="0"/>
          </a:p>
          <a:p>
            <a:pPr marL="442913" lvl="2" indent="0">
              <a:buNone/>
            </a:pPr>
            <a:r>
              <a:rPr kumimoji="1" lang="ja-JP" altLang="en-US" dirty="0" smtClean="0"/>
              <a:t>・情報を伝える</a:t>
            </a:r>
            <a:endParaRPr kumimoji="1" lang="en-US" altLang="ja-JP" dirty="0" smtClean="0"/>
          </a:p>
          <a:p>
            <a:pPr marL="0" indent="0">
              <a:buNone/>
            </a:pPr>
            <a:r>
              <a:rPr kumimoji="1" lang="ja-JP" altLang="en-US" dirty="0" smtClean="0"/>
              <a:t>　② 安心のためのサポート</a:t>
            </a:r>
            <a:endParaRPr kumimoji="1" lang="en-US" altLang="ja-JP" dirty="0" smtClean="0"/>
          </a:p>
          <a:p>
            <a:pPr marL="442913" lvl="2" indent="0">
              <a:buNone/>
            </a:pPr>
            <a:r>
              <a:rPr lang="ja-JP" altLang="en-US" dirty="0" smtClean="0"/>
              <a:t>・知り合いの外国人の支援（不安・困りごとの確認・対応）</a:t>
            </a:r>
            <a:endParaRPr lang="en-US" altLang="ja-JP" dirty="0" smtClean="0"/>
          </a:p>
          <a:p>
            <a:pPr marL="442913" lvl="2" indent="0">
              <a:buNone/>
            </a:pPr>
            <a:r>
              <a:rPr kumimoji="1" lang="ja-JP" altLang="en-US" dirty="0" smtClean="0"/>
              <a:t>・地域の外国人の支援（避難所など）</a:t>
            </a:r>
            <a:endParaRPr kumimoji="1" lang="en-US" altLang="ja-JP" dirty="0" smtClean="0"/>
          </a:p>
          <a:p>
            <a:pPr marL="514350" indent="-514350">
              <a:buFont typeface="+mj-lt"/>
              <a:buAutoNum type="arabicPeriod" startAt="2"/>
            </a:pPr>
            <a:r>
              <a:rPr lang="ja-JP" altLang="en-US" b="1" dirty="0"/>
              <a:t>多言語</a:t>
            </a:r>
            <a:r>
              <a:rPr lang="ja-JP" altLang="en-US" b="1" dirty="0" smtClean="0"/>
              <a:t>通訳翻訳</a:t>
            </a:r>
            <a:endParaRPr lang="en-US" altLang="ja-JP" b="1" dirty="0"/>
          </a:p>
          <a:p>
            <a:pPr marL="722313" lvl="2" indent="-279400">
              <a:buNone/>
            </a:pPr>
            <a:r>
              <a:rPr lang="ja-JP" altLang="en-US" dirty="0" smtClean="0"/>
              <a:t>・多言語支援センター・国際交流協会等での情報発信、外国人への対応等</a:t>
            </a:r>
            <a:endParaRPr lang="en-US" altLang="ja-JP" dirty="0" smtClean="0"/>
          </a:p>
          <a:p>
            <a:pPr marL="722313" lvl="2" indent="-279400">
              <a:buNone/>
            </a:pPr>
            <a:r>
              <a:rPr lang="ja-JP" altLang="en-US" dirty="0" smtClean="0"/>
              <a:t>・行政機関等での通訳・翻訳サポート</a:t>
            </a:r>
            <a:endParaRPr lang="en-US" altLang="ja-JP" dirty="0"/>
          </a:p>
        </p:txBody>
      </p:sp>
    </p:spTree>
    <p:extLst>
      <p:ext uri="{BB962C8B-B14F-4D97-AF65-F5344CB8AC3E}">
        <p14:creationId xmlns:p14="http://schemas.microsoft.com/office/powerpoint/2010/main" val="3039217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a:t>
            </a:r>
            <a:r>
              <a:rPr lang="ja-JP" altLang="en-US" dirty="0" smtClean="0"/>
              <a:t>検証</a:t>
            </a:r>
            <a:r>
              <a:rPr lang="en-US" altLang="ja-JP" dirty="0" smtClean="0"/>
              <a:t>】</a:t>
            </a:r>
            <a:r>
              <a:rPr lang="ja-JP" altLang="en-US" dirty="0" smtClean="0"/>
              <a:t>サポーター認定条件（登録時）</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979220928"/>
              </p:ext>
            </p:extLst>
          </p:nvPr>
        </p:nvGraphicFramePr>
        <p:xfrm>
          <a:off x="1016987" y="1563327"/>
          <a:ext cx="8451478" cy="2954467"/>
        </p:xfrm>
        <a:graphic>
          <a:graphicData uri="http://schemas.openxmlformats.org/drawingml/2006/table">
            <a:tbl>
              <a:tblPr>
                <a:tableStyleId>{5C22544A-7EE6-4342-B048-85BDC9FD1C3A}</a:tableStyleId>
              </a:tblPr>
              <a:tblGrid>
                <a:gridCol w="2154966">
                  <a:extLst>
                    <a:ext uri="{9D8B030D-6E8A-4147-A177-3AD203B41FA5}">
                      <a16:colId xmlns:a16="http://schemas.microsoft.com/office/drawing/2014/main" val="54890987"/>
                    </a:ext>
                  </a:extLst>
                </a:gridCol>
                <a:gridCol w="3332086">
                  <a:extLst>
                    <a:ext uri="{9D8B030D-6E8A-4147-A177-3AD203B41FA5}">
                      <a16:colId xmlns:a16="http://schemas.microsoft.com/office/drawing/2014/main" val="1862508380"/>
                    </a:ext>
                  </a:extLst>
                </a:gridCol>
                <a:gridCol w="2964426">
                  <a:extLst>
                    <a:ext uri="{9D8B030D-6E8A-4147-A177-3AD203B41FA5}">
                      <a16:colId xmlns:a16="http://schemas.microsoft.com/office/drawing/2014/main" val="630453161"/>
                    </a:ext>
                  </a:extLst>
                </a:gridCol>
              </a:tblGrid>
              <a:tr h="460388">
                <a:tc>
                  <a:txBody>
                    <a:bodyPr/>
                    <a:lstStyle/>
                    <a:p>
                      <a:r>
                        <a:rPr kumimoji="1" lang="ja-JP" altLang="en-US" sz="1800" dirty="0" smtClean="0">
                          <a:latin typeface="+mn-ea"/>
                          <a:ea typeface="+mn-ea"/>
                        </a:rPr>
                        <a:t>項目</a:t>
                      </a:r>
                      <a:endParaRPr kumimoji="1" lang="ja-JP" altLang="en-US" sz="1800" dirty="0">
                        <a:latin typeface="+mn-ea"/>
                        <a:ea typeface="+mn-ea"/>
                      </a:endParaRPr>
                    </a:p>
                  </a:txBody>
                  <a:tcPr anchor="ctr">
                    <a:solidFill>
                      <a:schemeClr val="tx2">
                        <a:lumMod val="25000"/>
                        <a:lumOff val="75000"/>
                      </a:schemeClr>
                    </a:solidFill>
                  </a:tcPr>
                </a:tc>
                <a:tc>
                  <a:txBody>
                    <a:bodyPr/>
                    <a:lstStyle/>
                    <a:p>
                      <a:r>
                        <a:rPr kumimoji="1" lang="ja-JP" altLang="en-US" sz="1800" dirty="0" smtClean="0">
                          <a:latin typeface="+mn-ea"/>
                          <a:ea typeface="+mn-ea"/>
                        </a:rPr>
                        <a:t>基準・目安等</a:t>
                      </a:r>
                      <a:endParaRPr kumimoji="1" lang="ja-JP" altLang="en-US" sz="1800" dirty="0">
                        <a:latin typeface="+mn-ea"/>
                        <a:ea typeface="+mn-ea"/>
                      </a:endParaRPr>
                    </a:p>
                  </a:txBody>
                  <a:tcPr anchor="ctr">
                    <a:solidFill>
                      <a:schemeClr val="tx2">
                        <a:lumMod val="25000"/>
                        <a:lumOff val="75000"/>
                      </a:schemeClr>
                    </a:solidFill>
                  </a:tcPr>
                </a:tc>
                <a:tc>
                  <a:txBody>
                    <a:bodyPr/>
                    <a:lstStyle/>
                    <a:p>
                      <a:r>
                        <a:rPr kumimoji="1" lang="ja-JP" altLang="en-US" sz="1800" dirty="0" smtClean="0">
                          <a:latin typeface="+mn-ea"/>
                          <a:ea typeface="+mn-ea"/>
                        </a:rPr>
                        <a:t>現在の対応</a:t>
                      </a:r>
                      <a:endParaRPr kumimoji="1" lang="ja-JP" altLang="en-US" sz="1800" dirty="0">
                        <a:latin typeface="+mn-ea"/>
                        <a:ea typeface="+mn-ea"/>
                      </a:endParaRPr>
                    </a:p>
                  </a:txBody>
                  <a:tcPr anchor="ctr">
                    <a:solidFill>
                      <a:schemeClr val="tx2">
                        <a:lumMod val="25000"/>
                        <a:lumOff val="75000"/>
                      </a:schemeClr>
                    </a:solidFill>
                  </a:tcPr>
                </a:tc>
                <a:extLst>
                  <a:ext uri="{0D108BD9-81ED-4DB2-BD59-A6C34878D82A}">
                    <a16:rowId xmlns:a16="http://schemas.microsoft.com/office/drawing/2014/main" val="2634026454"/>
                  </a:ext>
                </a:extLst>
              </a:tr>
              <a:tr h="701403">
                <a:tc>
                  <a:txBody>
                    <a:bodyPr/>
                    <a:lstStyle/>
                    <a:p>
                      <a:r>
                        <a:rPr kumimoji="1" lang="ja-JP" altLang="en-US" sz="1800" dirty="0" smtClean="0">
                          <a:latin typeface="+mn-ea"/>
                          <a:ea typeface="+mn-ea"/>
                        </a:rPr>
                        <a:t>語学力</a:t>
                      </a:r>
                      <a:endParaRPr kumimoji="1" lang="ja-JP" altLang="en-US" sz="1800" dirty="0">
                        <a:latin typeface="+mn-ea"/>
                        <a:ea typeface="+mn-ea"/>
                      </a:endParaRPr>
                    </a:p>
                  </a:txBody>
                  <a:tcPr anchor="ctr"/>
                </a:tc>
                <a:tc>
                  <a:txBody>
                    <a:bodyPr/>
                    <a:lstStyle/>
                    <a:p>
                      <a:r>
                        <a:rPr kumimoji="1" lang="ja-JP" altLang="en-US" sz="1800" dirty="0" smtClean="0">
                          <a:latin typeface="+mn-ea"/>
                          <a:ea typeface="+mn-ea"/>
                        </a:rPr>
                        <a:t>日常会話程度以上の外国語力</a:t>
                      </a:r>
                      <a:endParaRPr kumimoji="1" lang="en-US" altLang="ja-JP" sz="1800" dirty="0" smtClean="0">
                        <a:latin typeface="+mn-ea"/>
                        <a:ea typeface="+mn-ea"/>
                      </a:endParaRPr>
                    </a:p>
                    <a:p>
                      <a:r>
                        <a:rPr kumimoji="1" lang="ja-JP" altLang="en-US" sz="1800" dirty="0" smtClean="0">
                          <a:latin typeface="+mn-ea"/>
                          <a:ea typeface="+mn-ea"/>
                        </a:rPr>
                        <a:t>（英検</a:t>
                      </a:r>
                      <a:r>
                        <a:rPr kumimoji="1" lang="en-US" altLang="ja-JP" sz="1800" dirty="0" smtClean="0">
                          <a:latin typeface="+mn-ea"/>
                          <a:ea typeface="+mn-ea"/>
                        </a:rPr>
                        <a:t>2</a:t>
                      </a:r>
                      <a:r>
                        <a:rPr kumimoji="1" lang="ja-JP" altLang="en-US" sz="1800" dirty="0" smtClean="0">
                          <a:latin typeface="+mn-ea"/>
                          <a:ea typeface="+mn-ea"/>
                        </a:rPr>
                        <a:t>級程度以上）</a:t>
                      </a:r>
                    </a:p>
                  </a:txBody>
                  <a:tcPr anchor="ctr"/>
                </a:tc>
                <a:tc>
                  <a:txBody>
                    <a:bodyPr/>
                    <a:lstStyle/>
                    <a:p>
                      <a:r>
                        <a:rPr kumimoji="1" lang="ja-JP" altLang="en-US" sz="1800" dirty="0" smtClean="0">
                          <a:latin typeface="+mn-ea"/>
                          <a:ea typeface="+mn-ea"/>
                        </a:rPr>
                        <a:t>・（英語講座）</a:t>
                      </a:r>
                    </a:p>
                  </a:txBody>
                  <a:tcPr anchor="ctr"/>
                </a:tc>
                <a:extLst>
                  <a:ext uri="{0D108BD9-81ED-4DB2-BD59-A6C34878D82A}">
                    <a16:rowId xmlns:a16="http://schemas.microsoft.com/office/drawing/2014/main" val="2515024014"/>
                  </a:ext>
                </a:extLst>
              </a:tr>
              <a:tr h="576298">
                <a:tc>
                  <a:txBody>
                    <a:bodyPr/>
                    <a:lstStyle/>
                    <a:p>
                      <a:r>
                        <a:rPr kumimoji="1" lang="ja-JP" altLang="en-US" sz="1800" dirty="0" smtClean="0">
                          <a:latin typeface="+mn-ea"/>
                          <a:ea typeface="+mn-ea"/>
                        </a:rPr>
                        <a:t>防災・災害</a:t>
                      </a:r>
                      <a:endParaRPr kumimoji="1" lang="ja-JP" altLang="en-US" sz="1800" dirty="0">
                        <a:latin typeface="+mn-ea"/>
                        <a:ea typeface="+mn-ea"/>
                      </a:endParaRPr>
                    </a:p>
                  </a:txBody>
                  <a:tcPr anchor="ctr"/>
                </a:tc>
                <a:tc>
                  <a:txBody>
                    <a:bodyPr/>
                    <a:lstStyle/>
                    <a:p>
                      <a:r>
                        <a:rPr kumimoji="1" lang="ja-JP" altLang="en-US" sz="1800" dirty="0" smtClean="0">
                          <a:latin typeface="+mn-ea"/>
                          <a:ea typeface="+mn-ea"/>
                        </a:rPr>
                        <a:t>実務経験または研修受講</a:t>
                      </a:r>
                      <a:endParaRPr kumimoji="1" lang="ja-JP" altLang="en-US" sz="1800" dirty="0">
                        <a:latin typeface="+mn-ea"/>
                        <a:ea typeface="+mn-ea"/>
                      </a:endParaRPr>
                    </a:p>
                  </a:txBody>
                  <a:tcPr anchor="ctr"/>
                </a:tc>
                <a:tc>
                  <a:txBody>
                    <a:bodyPr/>
                    <a:lstStyle/>
                    <a:p>
                      <a:r>
                        <a:rPr kumimoji="1" lang="ja-JP" altLang="en-US" sz="1800" dirty="0" smtClean="0">
                          <a:latin typeface="+mn-ea"/>
                          <a:ea typeface="+mn-ea"/>
                        </a:rPr>
                        <a:t>・基礎研修①</a:t>
                      </a:r>
                      <a:endParaRPr kumimoji="1" lang="ja-JP" altLang="en-US" sz="1800" dirty="0">
                        <a:latin typeface="+mn-ea"/>
                        <a:ea typeface="+mn-ea"/>
                      </a:endParaRPr>
                    </a:p>
                  </a:txBody>
                  <a:tcPr anchor="ctr"/>
                </a:tc>
                <a:extLst>
                  <a:ext uri="{0D108BD9-81ED-4DB2-BD59-A6C34878D82A}">
                    <a16:rowId xmlns:a16="http://schemas.microsoft.com/office/drawing/2014/main" val="3266124745"/>
                  </a:ext>
                </a:extLst>
              </a:tr>
              <a:tr h="576298">
                <a:tc>
                  <a:txBody>
                    <a:bodyPr/>
                    <a:lstStyle/>
                    <a:p>
                      <a:r>
                        <a:rPr kumimoji="1" lang="ja-JP" altLang="en-US" sz="1800" dirty="0" smtClean="0">
                          <a:latin typeface="+mn-ea"/>
                          <a:ea typeface="+mn-ea"/>
                        </a:rPr>
                        <a:t>外国人支援</a:t>
                      </a:r>
                      <a:endParaRPr kumimoji="1" lang="ja-JP" altLang="en-US" sz="1800" dirty="0">
                        <a:latin typeface="+mn-ea"/>
                        <a:ea typeface="+mn-ea"/>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latin typeface="+mn-ea"/>
                          <a:ea typeface="+mn-ea"/>
                        </a:rPr>
                        <a:t>実務経験または研修受講</a:t>
                      </a: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latin typeface="+mn-ea"/>
                          <a:ea typeface="+mn-ea"/>
                        </a:rPr>
                        <a:t>・基礎研修②</a:t>
                      </a:r>
                    </a:p>
                  </a:txBody>
                  <a:tcPr anchor="ctr"/>
                </a:tc>
                <a:extLst>
                  <a:ext uri="{0D108BD9-81ED-4DB2-BD59-A6C34878D82A}">
                    <a16:rowId xmlns:a16="http://schemas.microsoft.com/office/drawing/2014/main" val="104394208"/>
                  </a:ext>
                </a:extLst>
              </a:tr>
              <a:tr h="576298">
                <a:tc>
                  <a:txBody>
                    <a:bodyPr/>
                    <a:lstStyle/>
                    <a:p>
                      <a:r>
                        <a:rPr kumimoji="1" lang="ja-JP" altLang="en-US" sz="1800" dirty="0" smtClean="0">
                          <a:latin typeface="+mn-ea"/>
                          <a:ea typeface="+mn-ea"/>
                        </a:rPr>
                        <a:t>多言語サポート</a:t>
                      </a:r>
                      <a:endParaRPr kumimoji="1" lang="ja-JP" altLang="en-US" sz="1800" dirty="0">
                        <a:latin typeface="+mn-ea"/>
                        <a:ea typeface="+mn-ea"/>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latin typeface="+mn-ea"/>
                          <a:ea typeface="+mn-ea"/>
                        </a:rPr>
                        <a:t>実務経験または研修受講</a:t>
                      </a: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latin typeface="+mn-ea"/>
                          <a:ea typeface="+mn-ea"/>
                        </a:rPr>
                        <a:t>・ブラッシュアップ研修</a:t>
                      </a:r>
                      <a:endParaRPr kumimoji="1" lang="en-US" altLang="ja-JP" sz="1800" dirty="0" smtClean="0">
                        <a:latin typeface="+mn-ea"/>
                        <a:ea typeface="+mn-ea"/>
                      </a:endParaRPr>
                    </a:p>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latin typeface="+mn-ea"/>
                          <a:ea typeface="+mn-ea"/>
                        </a:rPr>
                        <a:t>・実践訓練</a:t>
                      </a:r>
                    </a:p>
                  </a:txBody>
                  <a:tcPr anchor="ctr"/>
                </a:tc>
                <a:extLst>
                  <a:ext uri="{0D108BD9-81ED-4DB2-BD59-A6C34878D82A}">
                    <a16:rowId xmlns:a16="http://schemas.microsoft.com/office/drawing/2014/main" val="1047266761"/>
                  </a:ext>
                </a:extLst>
              </a:tr>
            </a:tbl>
          </a:graphicData>
        </a:graphic>
      </p:graphicFrame>
      <p:sp>
        <p:nvSpPr>
          <p:cNvPr id="6" name="テキスト ボックス 5"/>
          <p:cNvSpPr txBox="1"/>
          <p:nvPr/>
        </p:nvSpPr>
        <p:spPr>
          <a:xfrm>
            <a:off x="1016987" y="1193995"/>
            <a:ext cx="2050561" cy="400110"/>
          </a:xfrm>
          <a:prstGeom prst="rect">
            <a:avLst/>
          </a:prstGeom>
          <a:noFill/>
        </p:spPr>
        <p:txBody>
          <a:bodyPr wrap="none" rtlCol="0">
            <a:spAutoFit/>
          </a:bodyPr>
          <a:lstStyle/>
          <a:p>
            <a:r>
              <a:rPr lang="ja-JP" altLang="en-US" sz="2000" dirty="0" smtClean="0"/>
              <a:t>■ 知識・スキル</a:t>
            </a:r>
            <a:endParaRPr kumimoji="1" lang="ja-JP" altLang="en-US" sz="2000" dirty="0"/>
          </a:p>
        </p:txBody>
      </p:sp>
      <p:sp>
        <p:nvSpPr>
          <p:cNvPr id="7" name="テキスト ボックス 6"/>
          <p:cNvSpPr txBox="1"/>
          <p:nvPr/>
        </p:nvSpPr>
        <p:spPr>
          <a:xfrm>
            <a:off x="1016987" y="4603773"/>
            <a:ext cx="2563522" cy="400110"/>
          </a:xfrm>
          <a:prstGeom prst="rect">
            <a:avLst/>
          </a:prstGeom>
          <a:noFill/>
        </p:spPr>
        <p:txBody>
          <a:bodyPr wrap="none" rtlCol="0">
            <a:spAutoFit/>
          </a:bodyPr>
          <a:lstStyle/>
          <a:p>
            <a:r>
              <a:rPr lang="ja-JP" altLang="en-US" sz="2000" dirty="0" smtClean="0"/>
              <a:t>■ 活動のための条件</a:t>
            </a:r>
            <a:endParaRPr kumimoji="1" lang="ja-JP" altLang="en-US" sz="2000" dirty="0"/>
          </a:p>
        </p:txBody>
      </p:sp>
      <p:graphicFrame>
        <p:nvGraphicFramePr>
          <p:cNvPr id="8" name="表 7"/>
          <p:cNvGraphicFramePr>
            <a:graphicFrameLocks noGrp="1"/>
          </p:cNvGraphicFramePr>
          <p:nvPr>
            <p:extLst>
              <p:ext uri="{D42A27DB-BD31-4B8C-83A1-F6EECF244321}">
                <p14:modId xmlns:p14="http://schemas.microsoft.com/office/powerpoint/2010/main" val="138110641"/>
              </p:ext>
            </p:extLst>
          </p:nvPr>
        </p:nvGraphicFramePr>
        <p:xfrm>
          <a:off x="1016988" y="5031474"/>
          <a:ext cx="8451477" cy="1668650"/>
        </p:xfrm>
        <a:graphic>
          <a:graphicData uri="http://schemas.openxmlformats.org/drawingml/2006/table">
            <a:tbl>
              <a:tblPr>
                <a:tableStyleId>{5C22544A-7EE6-4342-B048-85BDC9FD1C3A}</a:tableStyleId>
              </a:tblPr>
              <a:tblGrid>
                <a:gridCol w="3555012">
                  <a:extLst>
                    <a:ext uri="{9D8B030D-6E8A-4147-A177-3AD203B41FA5}">
                      <a16:colId xmlns:a16="http://schemas.microsoft.com/office/drawing/2014/main" val="1279812702"/>
                    </a:ext>
                  </a:extLst>
                </a:gridCol>
                <a:gridCol w="4896465">
                  <a:extLst>
                    <a:ext uri="{9D8B030D-6E8A-4147-A177-3AD203B41FA5}">
                      <a16:colId xmlns:a16="http://schemas.microsoft.com/office/drawing/2014/main" val="3966972467"/>
                    </a:ext>
                  </a:extLst>
                </a:gridCol>
              </a:tblGrid>
              <a:tr h="407596">
                <a:tc>
                  <a:txBody>
                    <a:bodyPr/>
                    <a:lstStyle/>
                    <a:p>
                      <a:r>
                        <a:rPr kumimoji="1" lang="ja-JP" altLang="en-US" sz="1800" dirty="0" smtClean="0">
                          <a:latin typeface="+mn-ea"/>
                          <a:ea typeface="+mn-ea"/>
                        </a:rPr>
                        <a:t>項目</a:t>
                      </a:r>
                      <a:endParaRPr kumimoji="1" lang="ja-JP" altLang="en-US" sz="1800" dirty="0">
                        <a:latin typeface="+mn-ea"/>
                        <a:ea typeface="+mn-ea"/>
                      </a:endParaRPr>
                    </a:p>
                  </a:txBody>
                  <a:tcPr anchor="ctr">
                    <a:solidFill>
                      <a:schemeClr val="tx2">
                        <a:lumMod val="25000"/>
                        <a:lumOff val="75000"/>
                      </a:schemeClr>
                    </a:solidFill>
                  </a:tcPr>
                </a:tc>
                <a:tc>
                  <a:txBody>
                    <a:bodyPr/>
                    <a:lstStyle/>
                    <a:p>
                      <a:r>
                        <a:rPr kumimoji="1" lang="ja-JP" altLang="en-US" sz="1800" dirty="0" smtClean="0">
                          <a:latin typeface="+mn-ea"/>
                          <a:ea typeface="+mn-ea"/>
                        </a:rPr>
                        <a:t>備考</a:t>
                      </a:r>
                      <a:endParaRPr kumimoji="1" lang="ja-JP" altLang="en-US" sz="1800" dirty="0">
                        <a:latin typeface="+mn-ea"/>
                        <a:ea typeface="+mn-ea"/>
                      </a:endParaRPr>
                    </a:p>
                  </a:txBody>
                  <a:tcPr anchor="ctr">
                    <a:solidFill>
                      <a:schemeClr val="tx2">
                        <a:lumMod val="25000"/>
                        <a:lumOff val="75000"/>
                      </a:schemeClr>
                    </a:solidFill>
                  </a:tcPr>
                </a:tc>
                <a:extLst>
                  <a:ext uri="{0D108BD9-81ED-4DB2-BD59-A6C34878D82A}">
                    <a16:rowId xmlns:a16="http://schemas.microsoft.com/office/drawing/2014/main" val="1295927080"/>
                  </a:ext>
                </a:extLst>
              </a:tr>
              <a:tr h="620974">
                <a:tc>
                  <a:txBody>
                    <a:bodyPr/>
                    <a:lstStyle/>
                    <a:p>
                      <a:r>
                        <a:rPr kumimoji="1" lang="ja-JP" altLang="en-US" sz="1800" dirty="0" smtClean="0">
                          <a:latin typeface="+mn-ea"/>
                          <a:ea typeface="+mn-ea"/>
                        </a:rPr>
                        <a:t>人材活用ネットワークへの登録</a:t>
                      </a:r>
                      <a:endParaRPr kumimoji="1" lang="ja-JP" altLang="en-US" sz="1800" dirty="0">
                        <a:latin typeface="+mn-ea"/>
                        <a:ea typeface="+mn-ea"/>
                      </a:endParaRPr>
                    </a:p>
                  </a:txBody>
                  <a:tcPr anchor="ctr"/>
                </a:tc>
                <a:tc>
                  <a:txBody>
                    <a:bodyPr/>
                    <a:lstStyle/>
                    <a:p>
                      <a:r>
                        <a:rPr kumimoji="1" lang="ja-JP" altLang="en-US" sz="1800" dirty="0" smtClean="0">
                          <a:latin typeface="+mn-ea"/>
                          <a:ea typeface="+mn-ea"/>
                        </a:rPr>
                        <a:t>＊ 当協会からの連絡を可能にするため。</a:t>
                      </a:r>
                    </a:p>
                  </a:txBody>
                  <a:tcPr anchor="ctr"/>
                </a:tc>
                <a:extLst>
                  <a:ext uri="{0D108BD9-81ED-4DB2-BD59-A6C34878D82A}">
                    <a16:rowId xmlns:a16="http://schemas.microsoft.com/office/drawing/2014/main" val="45598663"/>
                  </a:ext>
                </a:extLst>
              </a:tr>
              <a:tr h="620974">
                <a:tc>
                  <a:txBody>
                    <a:bodyPr/>
                    <a:lstStyle/>
                    <a:p>
                      <a:r>
                        <a:rPr kumimoji="1" lang="ja-JP" altLang="en-US" sz="1800" dirty="0" smtClean="0">
                          <a:latin typeface="+mn-ea"/>
                          <a:ea typeface="+mn-ea"/>
                        </a:rPr>
                        <a:t>県内で活動できること</a:t>
                      </a:r>
                      <a:endParaRPr kumimoji="1" lang="ja-JP" altLang="en-US" sz="1800" dirty="0">
                        <a:latin typeface="+mn-ea"/>
                        <a:ea typeface="+mn-ea"/>
                      </a:endParaRPr>
                    </a:p>
                  </a:txBody>
                  <a:tcPr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800" dirty="0" smtClean="0">
                          <a:latin typeface="+mn-ea"/>
                          <a:ea typeface="+mn-ea"/>
                        </a:rPr>
                        <a:t>県内に在住、または県内に通勤・通学していること。</a:t>
                      </a:r>
                    </a:p>
                  </a:txBody>
                  <a:tcPr anchor="ctr"/>
                </a:tc>
                <a:extLst>
                  <a:ext uri="{0D108BD9-81ED-4DB2-BD59-A6C34878D82A}">
                    <a16:rowId xmlns:a16="http://schemas.microsoft.com/office/drawing/2014/main" val="2092328938"/>
                  </a:ext>
                </a:extLst>
              </a:tr>
            </a:tbl>
          </a:graphicData>
        </a:graphic>
      </p:graphicFrame>
    </p:spTree>
    <p:extLst>
      <p:ext uri="{BB962C8B-B14F-4D97-AF65-F5344CB8AC3E}">
        <p14:creationId xmlns:p14="http://schemas.microsoft.com/office/powerpoint/2010/main" val="3183881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r"/>
            <a:r>
              <a:rPr kumimoji="1" lang="ja-JP" altLang="en-US" dirty="0" smtClean="0"/>
              <a:t>災害時多言語サポーター研修の組み立て　　　　　　　</a:t>
            </a:r>
            <a:endParaRPr kumimoji="1" lang="ja-JP" altLang="en-US" sz="1050" dirty="0"/>
          </a:p>
        </p:txBody>
      </p:sp>
      <p:sp>
        <p:nvSpPr>
          <p:cNvPr id="8" name="テキスト ボックス 7"/>
          <p:cNvSpPr txBox="1"/>
          <p:nvPr/>
        </p:nvSpPr>
        <p:spPr>
          <a:xfrm>
            <a:off x="1646088" y="5649840"/>
            <a:ext cx="877163" cy="369332"/>
          </a:xfrm>
          <a:prstGeom prst="rect">
            <a:avLst/>
          </a:prstGeom>
          <a:noFill/>
        </p:spPr>
        <p:txBody>
          <a:bodyPr wrap="none" rtlCol="0">
            <a:spAutoFit/>
          </a:bodyPr>
          <a:lstStyle/>
          <a:p>
            <a:r>
              <a:rPr kumimoji="1" lang="ja-JP" altLang="en-US" dirty="0" smtClean="0"/>
              <a:t>語学力</a:t>
            </a:r>
            <a:endParaRPr kumimoji="1" lang="ja-JP" altLang="en-US" dirty="0"/>
          </a:p>
        </p:txBody>
      </p:sp>
      <p:sp>
        <p:nvSpPr>
          <p:cNvPr id="16" name="テキスト ボックス 15"/>
          <p:cNvSpPr txBox="1"/>
          <p:nvPr/>
        </p:nvSpPr>
        <p:spPr>
          <a:xfrm>
            <a:off x="1184423" y="4856562"/>
            <a:ext cx="1338828" cy="369332"/>
          </a:xfrm>
          <a:prstGeom prst="rect">
            <a:avLst/>
          </a:prstGeom>
          <a:noFill/>
        </p:spPr>
        <p:txBody>
          <a:bodyPr wrap="none" rtlCol="0">
            <a:spAutoFit/>
          </a:bodyPr>
          <a:lstStyle/>
          <a:p>
            <a:r>
              <a:rPr kumimoji="1" lang="ja-JP" altLang="en-US" dirty="0" smtClean="0"/>
              <a:t>災害・防災</a:t>
            </a:r>
            <a:endParaRPr kumimoji="1" lang="ja-JP" altLang="en-US" dirty="0"/>
          </a:p>
        </p:txBody>
      </p:sp>
      <p:sp>
        <p:nvSpPr>
          <p:cNvPr id="22" name="テキスト ボックス 21"/>
          <p:cNvSpPr txBox="1"/>
          <p:nvPr/>
        </p:nvSpPr>
        <p:spPr>
          <a:xfrm>
            <a:off x="1184423" y="4063284"/>
            <a:ext cx="1338828" cy="369332"/>
          </a:xfrm>
          <a:prstGeom prst="rect">
            <a:avLst/>
          </a:prstGeom>
          <a:noFill/>
        </p:spPr>
        <p:txBody>
          <a:bodyPr wrap="none" rtlCol="0">
            <a:spAutoFit/>
          </a:bodyPr>
          <a:lstStyle/>
          <a:p>
            <a:r>
              <a:rPr kumimoji="1" lang="ja-JP" altLang="en-US" dirty="0" smtClean="0"/>
              <a:t>外国人対応</a:t>
            </a:r>
            <a:endParaRPr kumimoji="1" lang="ja-JP" altLang="en-US" dirty="0"/>
          </a:p>
        </p:txBody>
      </p:sp>
      <p:sp>
        <p:nvSpPr>
          <p:cNvPr id="27" name="テキスト ボックス 26"/>
          <p:cNvSpPr txBox="1"/>
          <p:nvPr/>
        </p:nvSpPr>
        <p:spPr>
          <a:xfrm>
            <a:off x="722758" y="3270006"/>
            <a:ext cx="1800493" cy="369332"/>
          </a:xfrm>
          <a:prstGeom prst="rect">
            <a:avLst/>
          </a:prstGeom>
          <a:noFill/>
        </p:spPr>
        <p:txBody>
          <a:bodyPr wrap="none" rtlCol="0">
            <a:spAutoFit/>
          </a:bodyPr>
          <a:lstStyle/>
          <a:p>
            <a:r>
              <a:rPr kumimoji="1" lang="ja-JP" altLang="en-US" dirty="0" smtClean="0"/>
              <a:t>多言語サポート</a:t>
            </a:r>
            <a:endParaRPr kumimoji="1" lang="ja-JP" altLang="en-US" dirty="0"/>
          </a:p>
        </p:txBody>
      </p:sp>
      <p:sp>
        <p:nvSpPr>
          <p:cNvPr id="32" name="テキスト ボックス 31"/>
          <p:cNvSpPr txBox="1"/>
          <p:nvPr/>
        </p:nvSpPr>
        <p:spPr>
          <a:xfrm>
            <a:off x="953591" y="2476728"/>
            <a:ext cx="1569660" cy="369332"/>
          </a:xfrm>
          <a:prstGeom prst="rect">
            <a:avLst/>
          </a:prstGeom>
          <a:noFill/>
        </p:spPr>
        <p:txBody>
          <a:bodyPr wrap="none" rtlCol="0">
            <a:spAutoFit/>
          </a:bodyPr>
          <a:lstStyle/>
          <a:p>
            <a:r>
              <a:rPr kumimoji="1" lang="ja-JP" altLang="en-US" dirty="0" smtClean="0"/>
              <a:t>総合的対応力</a:t>
            </a:r>
            <a:endParaRPr kumimoji="1" lang="ja-JP" altLang="en-US" dirty="0"/>
          </a:p>
        </p:txBody>
      </p:sp>
      <p:sp>
        <p:nvSpPr>
          <p:cNvPr id="12" name="正方形/長方形 11"/>
          <p:cNvSpPr/>
          <p:nvPr/>
        </p:nvSpPr>
        <p:spPr>
          <a:xfrm>
            <a:off x="4532933" y="5510790"/>
            <a:ext cx="1933181" cy="614139"/>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rPr>
              <a:t>英語・中国語講座</a:t>
            </a:r>
            <a:endParaRPr kumimoji="1" lang="ja-JP" altLang="en-US" sz="1200" b="1" dirty="0">
              <a:solidFill>
                <a:schemeClr val="tx1"/>
              </a:solidFill>
            </a:endParaRPr>
          </a:p>
        </p:txBody>
      </p:sp>
      <p:sp>
        <p:nvSpPr>
          <p:cNvPr id="14" name="正方形/長方形 13"/>
          <p:cNvSpPr/>
          <p:nvPr/>
        </p:nvSpPr>
        <p:spPr>
          <a:xfrm>
            <a:off x="6906425" y="5506992"/>
            <a:ext cx="1637193" cy="617937"/>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rPr>
              <a:t>英語・中国講座</a:t>
            </a:r>
            <a:endParaRPr lang="ja-JP" altLang="en-US" sz="1200" b="1" dirty="0">
              <a:solidFill>
                <a:schemeClr val="tx1"/>
              </a:solidFill>
            </a:endParaRPr>
          </a:p>
        </p:txBody>
      </p:sp>
      <p:sp>
        <p:nvSpPr>
          <p:cNvPr id="15" name="正方形/長方形 14"/>
          <p:cNvSpPr/>
          <p:nvPr/>
        </p:nvSpPr>
        <p:spPr>
          <a:xfrm>
            <a:off x="2546867" y="4719091"/>
            <a:ext cx="1637193" cy="61793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rPr>
              <a:t>基礎研修③</a:t>
            </a:r>
            <a:endParaRPr lang="ja-JP" altLang="en-US" sz="1200" b="1" dirty="0">
              <a:solidFill>
                <a:schemeClr val="tx1"/>
              </a:solidFill>
            </a:endParaRPr>
          </a:p>
        </p:txBody>
      </p:sp>
      <p:sp>
        <p:nvSpPr>
          <p:cNvPr id="18" name="正方形/長方形 17"/>
          <p:cNvSpPr/>
          <p:nvPr/>
        </p:nvSpPr>
        <p:spPr>
          <a:xfrm>
            <a:off x="4532933" y="4719091"/>
            <a:ext cx="1933181" cy="6179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906426" y="4768419"/>
            <a:ext cx="1637193" cy="6179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2546867" y="3927393"/>
            <a:ext cx="1637193" cy="61793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rPr>
              <a:t>基礎研修②</a:t>
            </a:r>
            <a:endParaRPr lang="ja-JP" altLang="en-US" sz="1200" b="1" dirty="0">
              <a:solidFill>
                <a:schemeClr val="tx1"/>
              </a:solidFill>
            </a:endParaRPr>
          </a:p>
        </p:txBody>
      </p:sp>
      <p:sp>
        <p:nvSpPr>
          <p:cNvPr id="23" name="正方形/長方形 22"/>
          <p:cNvSpPr/>
          <p:nvPr/>
        </p:nvSpPr>
        <p:spPr>
          <a:xfrm>
            <a:off x="4543331" y="4009453"/>
            <a:ext cx="1933181" cy="59360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6906426" y="4001985"/>
            <a:ext cx="1637193" cy="6179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2546867" y="3135694"/>
            <a:ext cx="1637193" cy="61793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rPr>
              <a:t>基礎研修①</a:t>
            </a:r>
            <a:endParaRPr kumimoji="1" lang="ja-JP" altLang="en-US" sz="1200" b="1" dirty="0">
              <a:solidFill>
                <a:schemeClr val="tx1"/>
              </a:solidFill>
            </a:endParaRPr>
          </a:p>
        </p:txBody>
      </p:sp>
      <p:sp>
        <p:nvSpPr>
          <p:cNvPr id="30" name="正方形/長方形 29"/>
          <p:cNvSpPr/>
          <p:nvPr/>
        </p:nvSpPr>
        <p:spPr>
          <a:xfrm>
            <a:off x="6906426" y="3173438"/>
            <a:ext cx="1637193" cy="61793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31" name="正方形/長方形 30"/>
          <p:cNvSpPr/>
          <p:nvPr/>
        </p:nvSpPr>
        <p:spPr>
          <a:xfrm>
            <a:off x="2546867" y="2343996"/>
            <a:ext cx="1637193" cy="69342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smtClean="0">
                <a:solidFill>
                  <a:schemeClr val="tx1"/>
                </a:solidFill>
              </a:rPr>
              <a:t>実践訓練</a:t>
            </a:r>
            <a:r>
              <a:rPr lang="ja-JP" altLang="en-US" sz="1200" b="1" dirty="0" smtClean="0">
                <a:solidFill>
                  <a:schemeClr val="tx1"/>
                </a:solidFill>
              </a:rPr>
              <a:t>等</a:t>
            </a:r>
            <a:endParaRPr kumimoji="1" lang="en-US" altLang="ja-JP" sz="1200" b="1" dirty="0" smtClean="0">
              <a:solidFill>
                <a:schemeClr val="tx1"/>
              </a:solidFill>
            </a:endParaRPr>
          </a:p>
        </p:txBody>
      </p:sp>
      <p:sp>
        <p:nvSpPr>
          <p:cNvPr id="33" name="正方形/長方形 32"/>
          <p:cNvSpPr/>
          <p:nvPr/>
        </p:nvSpPr>
        <p:spPr>
          <a:xfrm>
            <a:off x="4532933" y="2343996"/>
            <a:ext cx="1933181" cy="69342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rPr>
              <a:t>実践訓練等</a:t>
            </a:r>
          </a:p>
        </p:txBody>
      </p:sp>
      <p:sp>
        <p:nvSpPr>
          <p:cNvPr id="35" name="正方形/長方形 34"/>
          <p:cNvSpPr/>
          <p:nvPr/>
        </p:nvSpPr>
        <p:spPr>
          <a:xfrm>
            <a:off x="6906427" y="2358060"/>
            <a:ext cx="1637193" cy="72477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smtClean="0">
                <a:solidFill>
                  <a:schemeClr val="tx1"/>
                </a:solidFill>
              </a:rPr>
              <a:t>実践訓練等</a:t>
            </a:r>
            <a:endParaRPr lang="ja-JP" altLang="en-US" sz="1200" b="1" dirty="0">
              <a:solidFill>
                <a:schemeClr val="tx1"/>
              </a:solidFill>
            </a:endParaRPr>
          </a:p>
        </p:txBody>
      </p:sp>
      <p:sp>
        <p:nvSpPr>
          <p:cNvPr id="46" name="正方形/長方形 45"/>
          <p:cNvSpPr/>
          <p:nvPr/>
        </p:nvSpPr>
        <p:spPr>
          <a:xfrm>
            <a:off x="4233503" y="2340197"/>
            <a:ext cx="221219" cy="37847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200" dirty="0" smtClean="0">
                <a:solidFill>
                  <a:srgbClr val="FF0000"/>
                </a:solidFill>
              </a:rPr>
              <a:t>認　　　　　　定　</a:t>
            </a:r>
            <a:endParaRPr kumimoji="1" lang="ja-JP" altLang="en-US" sz="1200" dirty="0">
              <a:solidFill>
                <a:srgbClr val="FF0000"/>
              </a:solidFill>
            </a:endParaRPr>
          </a:p>
        </p:txBody>
      </p:sp>
      <p:sp>
        <p:nvSpPr>
          <p:cNvPr id="7" name="正方形/長方形 6"/>
          <p:cNvSpPr/>
          <p:nvPr/>
        </p:nvSpPr>
        <p:spPr>
          <a:xfrm>
            <a:off x="2546868" y="5510790"/>
            <a:ext cx="1598026" cy="61793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2550611" y="1139451"/>
            <a:ext cx="1637193" cy="10080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600" b="1" dirty="0" smtClean="0">
                <a:solidFill>
                  <a:schemeClr val="tx1"/>
                </a:solidFill>
              </a:rPr>
              <a:t>基礎</a:t>
            </a:r>
            <a:endParaRPr kumimoji="1" lang="en-US" altLang="ja-JP" sz="1600" b="1" dirty="0" smtClean="0">
              <a:solidFill>
                <a:schemeClr val="tx1"/>
              </a:solidFill>
            </a:endParaRPr>
          </a:p>
          <a:p>
            <a:pPr algn="ctr"/>
            <a:r>
              <a:rPr kumimoji="1" lang="ja-JP" altLang="en-US" sz="1200" b="1" dirty="0" smtClean="0">
                <a:solidFill>
                  <a:schemeClr val="tx1"/>
                </a:solidFill>
              </a:rPr>
              <a:t>（１年目）</a:t>
            </a:r>
            <a:endParaRPr kumimoji="1" lang="en-US" altLang="ja-JP" sz="1200" b="1" dirty="0" smtClean="0">
              <a:solidFill>
                <a:schemeClr val="tx1"/>
              </a:solidFill>
            </a:endParaRPr>
          </a:p>
        </p:txBody>
      </p:sp>
      <p:sp>
        <p:nvSpPr>
          <p:cNvPr id="50" name="正方形/長方形 49"/>
          <p:cNvSpPr/>
          <p:nvPr/>
        </p:nvSpPr>
        <p:spPr>
          <a:xfrm>
            <a:off x="4536677" y="1139450"/>
            <a:ext cx="1929437" cy="10080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1600" b="1" dirty="0">
                <a:solidFill>
                  <a:schemeClr val="tx1"/>
                </a:solidFill>
              </a:rPr>
              <a:t>ブラッシュアップ</a:t>
            </a:r>
            <a:endParaRPr lang="en-US" altLang="ja-JP" sz="1600" b="1" dirty="0">
              <a:solidFill>
                <a:schemeClr val="tx1"/>
              </a:solidFill>
            </a:endParaRPr>
          </a:p>
          <a:p>
            <a:pPr algn="ctr"/>
            <a:r>
              <a:rPr lang="ja-JP" altLang="en-US" sz="1200" b="1" dirty="0">
                <a:solidFill>
                  <a:schemeClr val="tx1"/>
                </a:solidFill>
              </a:rPr>
              <a:t>（</a:t>
            </a:r>
            <a:r>
              <a:rPr lang="ja-JP" altLang="en-US" sz="1200" b="1" dirty="0" smtClean="0">
                <a:solidFill>
                  <a:schemeClr val="tx1"/>
                </a:solidFill>
              </a:rPr>
              <a:t>２目</a:t>
            </a:r>
            <a:r>
              <a:rPr lang="ja-JP" altLang="en-US" sz="1200" b="1" dirty="0">
                <a:solidFill>
                  <a:schemeClr val="tx1"/>
                </a:solidFill>
              </a:rPr>
              <a:t>）</a:t>
            </a:r>
          </a:p>
        </p:txBody>
      </p:sp>
      <p:sp>
        <p:nvSpPr>
          <p:cNvPr id="52" name="正方形/長方形 51"/>
          <p:cNvSpPr/>
          <p:nvPr/>
        </p:nvSpPr>
        <p:spPr>
          <a:xfrm>
            <a:off x="6906427" y="1139450"/>
            <a:ext cx="1637193" cy="10080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1600" b="1" dirty="0">
                <a:solidFill>
                  <a:schemeClr val="tx1"/>
                </a:solidFill>
              </a:rPr>
              <a:t>エキスパート</a:t>
            </a:r>
            <a:endParaRPr lang="en-US" altLang="ja-JP" sz="1600" b="1" dirty="0">
              <a:solidFill>
                <a:schemeClr val="tx1"/>
              </a:solidFill>
            </a:endParaRPr>
          </a:p>
          <a:p>
            <a:pPr algn="ctr"/>
            <a:r>
              <a:rPr lang="ja-JP" altLang="en-US" sz="1200" b="1" dirty="0" smtClean="0">
                <a:solidFill>
                  <a:schemeClr val="tx1"/>
                </a:solidFill>
              </a:rPr>
              <a:t>（３年目以降）</a:t>
            </a:r>
            <a:endParaRPr lang="ja-JP" altLang="en-US" sz="1200" b="1" dirty="0">
              <a:solidFill>
                <a:schemeClr val="tx1"/>
              </a:solidFill>
            </a:endParaRPr>
          </a:p>
        </p:txBody>
      </p:sp>
      <p:sp>
        <p:nvSpPr>
          <p:cNvPr id="53" name="正方形/長方形 52"/>
          <p:cNvSpPr/>
          <p:nvPr/>
        </p:nvSpPr>
        <p:spPr>
          <a:xfrm>
            <a:off x="8692944" y="2367058"/>
            <a:ext cx="221219" cy="37847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200" dirty="0" smtClean="0">
                <a:solidFill>
                  <a:srgbClr val="FF0000"/>
                </a:solidFill>
              </a:rPr>
              <a:t>更　　　　　新</a:t>
            </a:r>
            <a:endParaRPr kumimoji="1" lang="ja-JP" altLang="en-US" sz="1200" dirty="0">
              <a:solidFill>
                <a:srgbClr val="FF0000"/>
              </a:solidFill>
            </a:endParaRPr>
          </a:p>
        </p:txBody>
      </p:sp>
      <p:sp>
        <p:nvSpPr>
          <p:cNvPr id="54" name="テキスト ボックス 53"/>
          <p:cNvSpPr txBox="1"/>
          <p:nvPr/>
        </p:nvSpPr>
        <p:spPr>
          <a:xfrm>
            <a:off x="2516996" y="1607921"/>
            <a:ext cx="1723549" cy="553998"/>
          </a:xfrm>
          <a:prstGeom prst="rect">
            <a:avLst/>
          </a:prstGeom>
          <a:noFill/>
        </p:spPr>
        <p:txBody>
          <a:bodyPr wrap="none" rtlCol="0">
            <a:spAutoFit/>
          </a:bodyPr>
          <a:lstStyle/>
          <a:p>
            <a:r>
              <a:rPr lang="ja-JP" altLang="en-US" sz="1000" dirty="0" smtClean="0"/>
              <a:t>サポーターとして活動する</a:t>
            </a:r>
            <a:endParaRPr lang="en-US" altLang="ja-JP" sz="1000" dirty="0" smtClean="0"/>
          </a:p>
          <a:p>
            <a:r>
              <a:rPr lang="ja-JP" altLang="en-US" sz="1000" dirty="0" smtClean="0"/>
              <a:t>ために最低限必要な知識・</a:t>
            </a:r>
            <a:endParaRPr lang="en-US" altLang="ja-JP" sz="1000" dirty="0" smtClean="0"/>
          </a:p>
          <a:p>
            <a:r>
              <a:rPr lang="ja-JP" altLang="en-US" sz="1000" dirty="0" smtClean="0"/>
              <a:t>スキルの習得</a:t>
            </a:r>
            <a:endParaRPr kumimoji="1" lang="ja-JP" altLang="en-US" sz="1000" dirty="0"/>
          </a:p>
        </p:txBody>
      </p:sp>
      <p:sp>
        <p:nvSpPr>
          <p:cNvPr id="55" name="テキスト ボックス 54"/>
          <p:cNvSpPr txBox="1"/>
          <p:nvPr/>
        </p:nvSpPr>
        <p:spPr>
          <a:xfrm>
            <a:off x="4522675" y="1674506"/>
            <a:ext cx="2034879" cy="400110"/>
          </a:xfrm>
          <a:prstGeom prst="rect">
            <a:avLst/>
          </a:prstGeom>
          <a:noFill/>
        </p:spPr>
        <p:txBody>
          <a:bodyPr wrap="square" rtlCol="0">
            <a:spAutoFit/>
          </a:bodyPr>
          <a:lstStyle/>
          <a:p>
            <a:r>
              <a:rPr lang="ja-JP" altLang="en-US" sz="1000" dirty="0" smtClean="0"/>
              <a:t>サポーターとして活動するために必要な知識・スキルの向上</a:t>
            </a:r>
            <a:endParaRPr kumimoji="1" lang="ja-JP" altLang="en-US" sz="1000" dirty="0"/>
          </a:p>
        </p:txBody>
      </p:sp>
      <p:sp>
        <p:nvSpPr>
          <p:cNvPr id="56" name="テキスト ボックス 55"/>
          <p:cNvSpPr txBox="1"/>
          <p:nvPr/>
        </p:nvSpPr>
        <p:spPr>
          <a:xfrm>
            <a:off x="6906427" y="1776795"/>
            <a:ext cx="1637193" cy="400110"/>
          </a:xfrm>
          <a:prstGeom prst="rect">
            <a:avLst/>
          </a:prstGeom>
          <a:noFill/>
        </p:spPr>
        <p:txBody>
          <a:bodyPr wrap="square" rtlCol="0">
            <a:spAutoFit/>
          </a:bodyPr>
          <a:lstStyle/>
          <a:p>
            <a:r>
              <a:rPr lang="ja-JP" altLang="en-US" sz="1000" dirty="0" smtClean="0"/>
              <a:t>＋モチベーションの持続</a:t>
            </a:r>
            <a:endParaRPr lang="en-US" altLang="ja-JP" sz="1000" dirty="0" smtClean="0"/>
          </a:p>
          <a:p>
            <a:r>
              <a:rPr kumimoji="1" lang="ja-JP" altLang="en-US" sz="1000" dirty="0" smtClean="0"/>
              <a:t>運営側での対応</a:t>
            </a:r>
            <a:endParaRPr kumimoji="1" lang="ja-JP" altLang="en-US" sz="1000" dirty="0"/>
          </a:p>
        </p:txBody>
      </p:sp>
      <p:sp>
        <p:nvSpPr>
          <p:cNvPr id="3" name="正方形/長方形 2"/>
          <p:cNvSpPr/>
          <p:nvPr/>
        </p:nvSpPr>
        <p:spPr>
          <a:xfrm>
            <a:off x="2090057" y="6282077"/>
            <a:ext cx="6824105" cy="39188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050" dirty="0" smtClean="0">
                <a:solidFill>
                  <a:schemeClr val="tx1"/>
                </a:solidFill>
              </a:rPr>
              <a:t>【</a:t>
            </a:r>
            <a:r>
              <a:rPr kumimoji="1" lang="ja-JP" altLang="en-US" sz="1050" dirty="0" smtClean="0">
                <a:solidFill>
                  <a:schemeClr val="tx1"/>
                </a:solidFill>
              </a:rPr>
              <a:t>今後の検討</a:t>
            </a:r>
            <a:r>
              <a:rPr kumimoji="1" lang="en-US" altLang="ja-JP" sz="1050" dirty="0" smtClean="0">
                <a:solidFill>
                  <a:schemeClr val="tx1"/>
                </a:solidFill>
              </a:rPr>
              <a:t>】</a:t>
            </a:r>
            <a:r>
              <a:rPr kumimoji="1" lang="ja-JP" altLang="en-US" sz="1050" dirty="0" smtClean="0">
                <a:solidFill>
                  <a:schemeClr val="tx1"/>
                </a:solidFill>
              </a:rPr>
              <a:t>・研修計画、認定基準（認定に当たってはレポート提出や面接試験を課す？）、認定時期</a:t>
            </a:r>
            <a:endParaRPr kumimoji="1" lang="ja-JP" altLang="en-US" sz="1050" dirty="0">
              <a:solidFill>
                <a:schemeClr val="tx1"/>
              </a:solidFill>
            </a:endParaRPr>
          </a:p>
        </p:txBody>
      </p:sp>
      <p:sp>
        <p:nvSpPr>
          <p:cNvPr id="34" name="正方形/長方形 33"/>
          <p:cNvSpPr/>
          <p:nvPr/>
        </p:nvSpPr>
        <p:spPr>
          <a:xfrm>
            <a:off x="4543331" y="3152308"/>
            <a:ext cx="1922783" cy="65729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Tree>
    <p:extLst>
      <p:ext uri="{BB962C8B-B14F-4D97-AF65-F5344CB8AC3E}">
        <p14:creationId xmlns:p14="http://schemas.microsoft.com/office/powerpoint/2010/main" val="1330590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1B2F36"/>
      </a:dk2>
      <a:lt2>
        <a:srgbClr val="F3F3F2"/>
      </a:lt2>
      <a:accent1>
        <a:srgbClr val="A38D51"/>
      </a:accent1>
      <a:accent2>
        <a:srgbClr val="5A3D40"/>
      </a:accent2>
      <a:accent3>
        <a:srgbClr val="5D988C"/>
      </a:accent3>
      <a:accent4>
        <a:srgbClr val="A85752"/>
      </a:accent4>
      <a:accent5>
        <a:srgbClr val="809A67"/>
      </a:accent5>
      <a:accent6>
        <a:srgbClr val="67645A"/>
      </a:accent6>
      <a:hlink>
        <a:srgbClr val="5D988C"/>
      </a:hlink>
      <a:folHlink>
        <a:srgbClr val="8467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TM10001106[[fn=バッジ]]</Template>
  <TotalTime>470</TotalTime>
  <Words>473</Words>
  <Application>Microsoft Office PowerPoint</Application>
  <PresentationFormat>A4 210 x 297 mm</PresentationFormat>
  <Paragraphs>127</Paragraphs>
  <Slides>6</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メイリオ</vt:lpstr>
      <vt:lpstr>游ゴシック</vt:lpstr>
      <vt:lpstr>Arial</vt:lpstr>
      <vt:lpstr>Gill Sans MT</vt:lpstr>
      <vt:lpstr>Impact</vt:lpstr>
      <vt:lpstr>Badge</vt:lpstr>
      <vt:lpstr>災害時外国人支援 研修体系について</vt:lpstr>
      <vt:lpstr>全体</vt:lpstr>
      <vt:lpstr>「いわて災害時多言語サポーター」の認定について</vt:lpstr>
      <vt:lpstr>【検証】サポーターの役割</vt:lpstr>
      <vt:lpstr>【検証】サポーター認定条件（登録時）</vt:lpstr>
      <vt:lpstr>災害時多言語サポーター研修の組み立て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災害時外国人支援 研修体系について</dc:title>
  <dc:creator>IIA08092</dc:creator>
  <cp:lastModifiedBy>IIA08092</cp:lastModifiedBy>
  <cp:revision>115</cp:revision>
  <cp:lastPrinted>2020-02-03T03:10:29Z</cp:lastPrinted>
  <dcterms:created xsi:type="dcterms:W3CDTF">2018-07-03T01:44:41Z</dcterms:created>
  <dcterms:modified xsi:type="dcterms:W3CDTF">2020-03-04T02:45:32Z</dcterms:modified>
</cp:coreProperties>
</file>