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>
          <p15:clr>
            <a:srgbClr val="A4A3A4"/>
          </p15:clr>
        </p15:guide>
        <p15:guide id="4">
          <p15:clr>
            <a:srgbClr val="A4A3A4"/>
          </p15:clr>
        </p15:guide>
        <p15:guide id="5" orient="horz" pos="31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0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048" y="120"/>
      </p:cViewPr>
      <p:guideLst>
        <p:guide orient="horz" pos="3120"/>
        <p:guide pos="2160"/>
        <p:guide orient="horz"/>
        <p:guide/>
        <p:guide orient="horz" pos="31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0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2719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923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974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01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794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674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360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6739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6541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66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3A5FE-6904-454A-A260-85069CAB68CB}" type="datetimeFigureOut">
              <a:rPr kumimoji="1" lang="ja-JP" altLang="en-US" smtClean="0"/>
              <a:t>2017/2/24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86218-6E46-4FA7-B5BA-F64CED714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86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3"/>
          <a:stretch/>
        </p:blipFill>
        <p:spPr>
          <a:xfrm>
            <a:off x="0" y="-552438"/>
            <a:ext cx="6858000" cy="3385810"/>
          </a:xfrm>
          <a:prstGeom prst="rect">
            <a:avLst/>
          </a:prstGeom>
        </p:spPr>
      </p:pic>
      <p:sp>
        <p:nvSpPr>
          <p:cNvPr id="17" name="タイトル 1"/>
          <p:cNvSpPr txBox="1">
            <a:spLocks/>
          </p:cNvSpPr>
          <p:nvPr/>
        </p:nvSpPr>
        <p:spPr>
          <a:xfrm>
            <a:off x="185296" y="2694390"/>
            <a:ext cx="6491714" cy="1483533"/>
          </a:xfrm>
          <a:prstGeom prst="rect">
            <a:avLst/>
          </a:prstGeom>
          <a:noFill/>
        </p:spPr>
        <p:txBody>
          <a:bodyPr vert="horz" lIns="91440" tIns="43200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4800" b="1" kern="0" dirty="0" smtClean="0">
                <a:solidFill>
                  <a:srgbClr val="FF6699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さくらまつり会場</a:t>
            </a:r>
            <a:endParaRPr lang="en-US" altLang="ja-JP" sz="4800" b="1" kern="0" dirty="0" smtClean="0">
              <a:solidFill>
                <a:srgbClr val="FF6699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l"/>
            <a:r>
              <a:rPr lang="ja-JP" altLang="en-US" sz="4800" b="1" kern="0" dirty="0" smtClean="0">
                <a:solidFill>
                  <a:srgbClr val="FF6699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観光案内ボランティア</a:t>
            </a:r>
            <a:endParaRPr lang="en-US" altLang="ja-JP" sz="4800" b="1" kern="0" dirty="0" smtClean="0">
              <a:solidFill>
                <a:srgbClr val="FF6699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-199293" y="-21058"/>
            <a:ext cx="7288161" cy="31877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北上発</a:t>
            </a:r>
            <a:r>
              <a:rPr lang="en-US" altLang="ja-JP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sz="12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インターナショナルスクール事業</a:t>
            </a:r>
            <a:endParaRPr kumimoji="1" lang="ja-JP" altLang="en-US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-124865" y="408249"/>
            <a:ext cx="2995761" cy="844061"/>
            <a:chOff x="7522107" y="3493476"/>
            <a:chExt cx="2995761" cy="844061"/>
          </a:xfrm>
        </p:grpSpPr>
        <p:sp>
          <p:nvSpPr>
            <p:cNvPr id="5" name="雲形吹き出し 4"/>
            <p:cNvSpPr/>
            <p:nvPr/>
          </p:nvSpPr>
          <p:spPr>
            <a:xfrm>
              <a:off x="7752976" y="3493476"/>
              <a:ext cx="2534024" cy="844061"/>
            </a:xfrm>
            <a:prstGeom prst="wedgeEllipseCallout">
              <a:avLst>
                <a:gd name="adj1" fmla="val 42546"/>
                <a:gd name="adj2" fmla="val 60697"/>
              </a:avLst>
            </a:prstGeom>
            <a:solidFill>
              <a:schemeClr val="bg1"/>
            </a:solidFill>
            <a:ln>
              <a:solidFill>
                <a:srgbClr val="FF0066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7522107" y="3631123"/>
              <a:ext cx="29957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b="1" dirty="0" smtClean="0">
                  <a:solidFill>
                    <a:srgbClr val="FF0066"/>
                  </a:solidFill>
                  <a:latin typeface="+mj-ea"/>
                  <a:ea typeface="+mj-ea"/>
                </a:rPr>
                <a:t>Hi</a:t>
              </a:r>
              <a:r>
                <a:rPr lang="ja-JP" altLang="en-US" sz="1400" b="1" dirty="0" smtClean="0">
                  <a:solidFill>
                    <a:srgbClr val="FF0066"/>
                  </a:solidFill>
                  <a:latin typeface="+mj-ea"/>
                  <a:ea typeface="+mj-ea"/>
                </a:rPr>
                <a:t>！</a:t>
              </a:r>
              <a:endParaRPr lang="en-US" altLang="ja-JP" sz="1400" b="1" dirty="0" smtClean="0">
                <a:solidFill>
                  <a:srgbClr val="FF0066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ja-JP" sz="1400" b="1" dirty="0" smtClean="0">
                  <a:solidFill>
                    <a:srgbClr val="FF0066"/>
                  </a:solidFill>
                  <a:latin typeface="+mj-ea"/>
                  <a:ea typeface="+mj-ea"/>
                </a:rPr>
                <a:t>Where are you from?</a:t>
              </a:r>
            </a:p>
          </p:txBody>
        </p:sp>
      </p:grp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257545" y="2989587"/>
            <a:ext cx="1685516" cy="678644"/>
          </a:xfrm>
          <a:noFill/>
          <a:ln w="12700">
            <a:solidFill>
              <a:srgbClr val="FF6699"/>
            </a:solidFill>
          </a:ln>
        </p:spPr>
        <p:txBody>
          <a:bodyPr wrap="none" lIns="108000" tIns="144000">
            <a:noAutofit/>
          </a:bodyPr>
          <a:lstStyle/>
          <a:p>
            <a:pPr algn="l">
              <a:lnSpc>
                <a:spcPct val="50000"/>
              </a:lnSpc>
            </a:pPr>
            <a:r>
              <a:rPr kumimoji="1" lang="ja-JP" altLang="en-US" sz="1200" dirty="0" smtClean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イングリッシュ・パーク</a:t>
            </a:r>
            <a:endParaRPr kumimoji="1" lang="en-US" altLang="ja-JP" sz="1200" dirty="0" smtClean="0">
              <a:solidFill>
                <a:srgbClr val="FF006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l">
              <a:lnSpc>
                <a:spcPct val="50000"/>
              </a:lnSpc>
            </a:pPr>
            <a:r>
              <a:rPr kumimoji="1" lang="ja-JP" altLang="en-US" sz="1200" dirty="0" smtClean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イングリッシュ・スクエア</a:t>
            </a:r>
            <a:endParaRPr kumimoji="1" lang="en-US" altLang="ja-JP" sz="1200" dirty="0" smtClean="0">
              <a:solidFill>
                <a:srgbClr val="FF006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l">
              <a:lnSpc>
                <a:spcPct val="50000"/>
              </a:lnSpc>
            </a:pPr>
            <a:r>
              <a:rPr kumimoji="1" lang="ja-JP" altLang="en-US" sz="1200" dirty="0" smtClean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修了</a:t>
            </a:r>
            <a:r>
              <a:rPr lang="ja-JP" altLang="en-US" sz="1200" dirty="0" smtClean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生</a:t>
            </a:r>
            <a:r>
              <a:rPr lang="ja-JP" altLang="en-US" sz="1200" dirty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対象</a:t>
            </a:r>
            <a:endParaRPr kumimoji="1" lang="ja-JP" altLang="en-US" sz="1200" dirty="0">
              <a:solidFill>
                <a:srgbClr val="FF006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23519" y="4336333"/>
            <a:ext cx="6410959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kumimoji="1"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　昨年</a:t>
            </a:r>
            <a:r>
              <a:rPr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好評</a:t>
            </a:r>
            <a:r>
              <a:rPr lang="ja-JP" altLang="en-US" sz="1000" dirty="0">
                <a:solidFill>
                  <a:schemeClr val="bg2">
                    <a:lumMod val="10000"/>
                  </a:schemeClr>
                </a:solidFill>
              </a:rPr>
              <a:t>だった</a:t>
            </a:r>
            <a:r>
              <a:rPr kumimoji="1"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「</a:t>
            </a:r>
            <a:r>
              <a:rPr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おもてなしキッズ」「おもてなしサポーター」を今年も募集します</a:t>
            </a:r>
            <a:r>
              <a:rPr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。外国</a:t>
            </a:r>
            <a:r>
              <a:rPr lang="ja-JP" altLang="en-US" sz="1000" dirty="0">
                <a:solidFill>
                  <a:schemeClr val="bg2">
                    <a:lumMod val="10000"/>
                  </a:schemeClr>
                </a:solidFill>
              </a:rPr>
              <a:t>からのお客様が多く訪れる「北上展勝地さくらまつり」の会場で</a:t>
            </a:r>
            <a:r>
              <a:rPr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、</a:t>
            </a:r>
            <a:r>
              <a:rPr lang="ja-JP" altLang="en-US" sz="1000" dirty="0">
                <a:solidFill>
                  <a:schemeClr val="bg2">
                    <a:lumMod val="10000"/>
                  </a:schemeClr>
                </a:solidFill>
              </a:rPr>
              <a:t>パンフレットなどを配りながら声掛けをして、観光案内のお手伝い</a:t>
            </a:r>
            <a:r>
              <a:rPr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をするボランティア活動です</a:t>
            </a:r>
            <a:r>
              <a:rPr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。</a:t>
            </a:r>
            <a:endParaRPr lang="en-US" altLang="ja-JP" sz="10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lnSpc>
                <a:spcPts val="1400"/>
              </a:lnSpc>
            </a:pPr>
            <a:r>
              <a:rPr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これ</a:t>
            </a:r>
            <a:r>
              <a:rPr lang="ja-JP" altLang="en-US" sz="1000" dirty="0">
                <a:solidFill>
                  <a:schemeClr val="bg2">
                    <a:lumMod val="10000"/>
                  </a:schemeClr>
                </a:solidFill>
              </a:rPr>
              <a:t>までの英語学習の成果を</a:t>
            </a:r>
            <a:r>
              <a:rPr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、おもてなしの場で試してみましょう</a:t>
            </a:r>
            <a:r>
              <a:rPr lang="ja-JP" altLang="en-US" sz="1000" dirty="0" smtClean="0">
                <a:solidFill>
                  <a:schemeClr val="bg2">
                    <a:lumMod val="10000"/>
                  </a:schemeClr>
                </a:solidFill>
              </a:rPr>
              <a:t>！　</a:t>
            </a:r>
            <a:r>
              <a:rPr lang="en-US" altLang="ja-JP" sz="1400" dirty="0" smtClean="0">
                <a:solidFill>
                  <a:schemeClr val="bg2">
                    <a:lumMod val="10000"/>
                  </a:schemeClr>
                </a:solidFill>
              </a:rPr>
              <a:t>Let’s </a:t>
            </a:r>
            <a:r>
              <a:rPr lang="en-US" altLang="ja-JP" sz="1400" dirty="0" smtClean="0">
                <a:solidFill>
                  <a:schemeClr val="bg2">
                    <a:lumMod val="10000"/>
                  </a:schemeClr>
                </a:solidFill>
              </a:rPr>
              <a:t>try!</a:t>
            </a:r>
            <a:endParaRPr kumimoji="1" lang="ja-JP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39307" y="5178710"/>
            <a:ext cx="6410959" cy="4048884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/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ja-JP" altLang="en-US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■活動実施日</a:t>
            </a:r>
            <a:r>
              <a:rPr kumimoji="0" lang="en-US" altLang="ja-JP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…</a:t>
            </a:r>
            <a:r>
              <a:rPr kumimoji="0" lang="ja-JP" alt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平成</a:t>
            </a:r>
            <a:r>
              <a:rPr kumimoji="0" lang="en-US" altLang="ja-JP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29</a:t>
            </a:r>
            <a:r>
              <a:rPr kumimoji="0" lang="ja-JP" alt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年</a:t>
            </a:r>
            <a:r>
              <a:rPr kumimoji="0" lang="en-US" altLang="ja-JP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4</a:t>
            </a:r>
            <a:r>
              <a:rPr kumimoji="0" lang="ja-JP" alt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月</a:t>
            </a:r>
            <a:r>
              <a:rPr kumimoji="0" lang="en-US" altLang="ja-JP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22</a:t>
            </a:r>
            <a:r>
              <a:rPr kumimoji="0" lang="ja-JP" alt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日</a:t>
            </a:r>
            <a:r>
              <a:rPr kumimoji="0" lang="en-US" altLang="ja-JP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(</a:t>
            </a:r>
            <a:r>
              <a:rPr kumimoji="0" lang="ja-JP" altLang="en-US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土</a:t>
            </a:r>
            <a:r>
              <a:rPr kumimoji="0" lang="en-US" altLang="ja-JP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)</a:t>
            </a:r>
            <a:r>
              <a:rPr kumimoji="0" lang="ja-JP" alt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～</a:t>
            </a:r>
            <a:r>
              <a:rPr kumimoji="0" lang="en-US" altLang="ja-JP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23</a:t>
            </a:r>
            <a:r>
              <a:rPr kumimoji="0" lang="ja-JP" altLang="en-US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日</a:t>
            </a:r>
            <a:r>
              <a:rPr kumimoji="0" lang="en-US" altLang="ja-JP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(</a:t>
            </a:r>
            <a:r>
              <a:rPr kumimoji="0" lang="ja-JP" altLang="en-US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日</a:t>
            </a:r>
            <a:r>
              <a:rPr kumimoji="0" lang="en-US" altLang="ja-JP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)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200" kern="0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現地集合・現地解散。集合時間など詳細は、説明会でお知らせします。</a:t>
            </a:r>
            <a:endParaRPr kumimoji="0" lang="en-US" altLang="ja-JP" sz="1200" kern="0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kern="0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200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■ 説 明 会 </a:t>
            </a:r>
            <a:r>
              <a:rPr kumimoji="0" lang="en-US" altLang="ja-JP" sz="1200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…</a:t>
            </a:r>
            <a:r>
              <a:rPr kumimoji="0" lang="ja-JP" altLang="en-US" sz="1200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 </a:t>
            </a:r>
            <a:r>
              <a:rPr kumimoji="0" lang="ja-JP" altLang="en-US" sz="1600" b="1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平成</a:t>
            </a:r>
            <a:r>
              <a:rPr kumimoji="0" lang="en-US" altLang="ja-JP" sz="1600" b="1" dirty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29</a:t>
            </a:r>
            <a:r>
              <a:rPr kumimoji="0" lang="ja-JP" altLang="en-US" sz="1600" b="1" dirty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年</a:t>
            </a:r>
            <a:r>
              <a:rPr kumimoji="0" lang="en-US" altLang="ja-JP" sz="1600" b="1" dirty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4</a:t>
            </a:r>
            <a:r>
              <a:rPr kumimoji="0" lang="ja-JP" altLang="en-US" sz="1600" b="1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月</a:t>
            </a:r>
            <a:r>
              <a:rPr kumimoji="0" lang="en-US" altLang="ja-JP" sz="1600" b="1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15</a:t>
            </a:r>
            <a:r>
              <a:rPr kumimoji="0" lang="ja-JP" altLang="en-US" sz="1600" b="1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日</a:t>
            </a:r>
            <a:r>
              <a:rPr kumimoji="0" lang="en-US" altLang="ja-JP" sz="1600" b="1" dirty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(</a:t>
            </a:r>
            <a:r>
              <a:rPr kumimoji="0" lang="ja-JP" altLang="en-US" sz="1600" b="1" dirty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土</a:t>
            </a:r>
            <a:r>
              <a:rPr kumimoji="0" lang="en-US" altLang="ja-JP" sz="1600" b="1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)</a:t>
            </a:r>
            <a:r>
              <a:rPr kumimoji="0" lang="ja-JP" altLang="en-US" sz="1600" b="1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　</a:t>
            </a:r>
            <a:r>
              <a:rPr kumimoji="0" lang="en-US" altLang="ja-JP" sz="1600" b="1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10:30</a:t>
            </a:r>
            <a:r>
              <a:rPr kumimoji="0" lang="ja-JP" altLang="en-US" sz="1600" b="1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～</a:t>
            </a:r>
            <a:r>
              <a:rPr kumimoji="0" lang="en-US" altLang="ja-JP" sz="1600" b="1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11:30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600" b="1" kern="0" dirty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	</a:t>
            </a:r>
            <a:r>
              <a:rPr kumimoji="0" lang="ja-JP" altLang="en-US" sz="1200" kern="0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都合で説明会に欠席の場合は、活動日の</a:t>
            </a:r>
            <a:r>
              <a:rPr kumimoji="0" lang="en-US" altLang="ja-JP" sz="1200" kern="0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2</a:t>
            </a:r>
            <a:r>
              <a:rPr kumimoji="0" lang="ja-JP" altLang="en-US" sz="1200" kern="0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日前までに、国際交流ルームまで</a:t>
            </a:r>
            <a:endParaRPr kumimoji="0" lang="en-US" altLang="ja-JP" sz="1200" kern="0" dirty="0" smtClean="0">
              <a:solidFill>
                <a:srgbClr val="72A376">
                  <a:lumMod val="50000"/>
                </a:srgbClr>
              </a:solidFill>
              <a:latin typeface="メイリオ" panose="020B0604030504040204" pitchFamily="50" charset="-128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200" kern="0" dirty="0" smtClean="0">
                <a:solidFill>
                  <a:srgbClr val="72A376">
                    <a:lumMod val="50000"/>
                  </a:srgbClr>
                </a:solidFill>
                <a:latin typeface="メイリオ" panose="020B0604030504040204" pitchFamily="50" charset="-128"/>
              </a:rPr>
              <a:t>お越しください。</a:t>
            </a:r>
            <a:endParaRPr kumimoji="0" lang="en-US" altLang="ja-JP" sz="17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ea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ja-JP" sz="1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ea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■イングリッシュパーク修了生（小・中学生）</a:t>
            </a:r>
            <a:r>
              <a:rPr kumimoji="0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…</a:t>
            </a:r>
            <a:r>
              <a:rPr kumimoji="0" lang="ja-JP" altLang="en-US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おもてなしキッズ</a:t>
            </a:r>
            <a:endParaRPr kumimoji="0" lang="en-US" altLang="ja-JP" sz="1200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marL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200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さくらまつり本部（展勝地）で、外国人観光客に声掛けし、パンフレットの配布や案内などをします。</a:t>
            </a:r>
            <a:r>
              <a:rPr kumimoji="0" lang="ja-JP" altLang="en-US" sz="1100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（午前午後それぞれ２時間程度。活動終了後はお家の方のお迎えをお願いします）</a:t>
            </a:r>
            <a:endParaRPr kumimoji="0" lang="en-US" altLang="ja-JP" sz="1100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200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■イングリッシュスクエア修了生（高校生以上）</a:t>
            </a:r>
            <a:r>
              <a:rPr kumimoji="0" lang="en-US" altLang="ja-JP" sz="1200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…</a:t>
            </a:r>
            <a:r>
              <a:rPr kumimoji="0" lang="ja-JP" altLang="en-US" sz="1200" b="1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おもてなしサポーター</a:t>
            </a:r>
            <a:endParaRPr kumimoji="0" lang="en-US" altLang="ja-JP" sz="1200" b="1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200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さくらまつり本部（展勝地）で、おもてなしキッズの子どもたちと一緒に、外国人観光客にパンフレットを配りながら声掛けをし、必要に応じて観光案内を行います。</a:t>
            </a:r>
            <a:endParaRPr kumimoji="0" lang="en-US" altLang="ja-JP" sz="1200" dirty="0" smtClean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marL="457200"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	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※"/>
            </a:pPr>
            <a:r>
              <a:rPr kumimoji="0" lang="ja-JP" altLang="en-US" sz="105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参加する方のボランティア保険</a:t>
            </a:r>
            <a:r>
              <a:rPr kumimoji="0" lang="ja-JP" altLang="en-US" sz="105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は、北上市国際交流ルームで</a:t>
            </a:r>
            <a:r>
              <a:rPr kumimoji="0" lang="ja-JP" altLang="en-US" sz="105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ea"/>
              </a:rPr>
              <a:t>加入します。　</a:t>
            </a:r>
            <a:endParaRPr kumimoji="0" lang="en-US" altLang="ja-JP" sz="105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ea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※"/>
            </a:pPr>
            <a:r>
              <a:rPr kumimoji="0" lang="ja-JP" altLang="en-US" sz="1050" dirty="0" smtClean="0">
                <a:solidFill>
                  <a:schemeClr val="accent1">
                    <a:lumMod val="50000"/>
                  </a:schemeClr>
                </a:solidFill>
                <a:latin typeface="+mn-ea"/>
              </a:rPr>
              <a:t>現地集合・現地解散となります。当日はまつり期間中のため混雑が予想されます。時間に余裕をもってお集まりください。参加者ご本人には、渡し舟の往復乗船券をお渡しします。</a:t>
            </a:r>
            <a:endParaRPr kumimoji="0" lang="ja-JP" altLang="en-US" sz="105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223520" y="9233725"/>
            <a:ext cx="6410959" cy="666168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vert="horz" wrap="square" lIns="180000" tIns="54000" rIns="110160" bIns="889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ts val="350"/>
              </a:spcBef>
              <a:spcAft>
                <a:spcPct val="0"/>
              </a:spcAft>
            </a:pPr>
            <a:r>
              <a:rPr kumimoji="0" lang="ja-JP" altLang="en-US" sz="1400" b="1" dirty="0" smtClean="0">
                <a:solidFill>
                  <a:srgbClr val="FF0066"/>
                </a:solidFill>
                <a:latin typeface="+mn-ea"/>
              </a:rPr>
              <a:t>北上市</a:t>
            </a:r>
            <a:r>
              <a:rPr kumimoji="0" lang="ja-JP" altLang="en-US" sz="1400" b="1" dirty="0">
                <a:solidFill>
                  <a:srgbClr val="FF0066"/>
                </a:solidFill>
                <a:latin typeface="+mn-ea"/>
              </a:rPr>
              <a:t>国際交流</a:t>
            </a:r>
            <a:r>
              <a:rPr kumimoji="0" lang="ja-JP" altLang="en-US" sz="1400" b="1" dirty="0" smtClean="0">
                <a:solidFill>
                  <a:srgbClr val="FF0066"/>
                </a:solidFill>
                <a:latin typeface="+mn-ea"/>
              </a:rPr>
              <a:t>ルーム</a:t>
            </a:r>
            <a:r>
              <a:rPr kumimoji="0" lang="ja-JP" altLang="en-US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（月～土 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13:00</a:t>
            </a:r>
            <a:r>
              <a:rPr kumimoji="0" lang="ja-JP" altLang="en-US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～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19:00</a:t>
            </a:r>
            <a:r>
              <a:rPr kumimoji="0" lang="ja-JP" altLang="en-US" sz="900" b="0" i="0" u="none" strike="noStrike" cap="none" normalizeH="0" baseline="0" dirty="0" err="1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、</a:t>
            </a:r>
            <a:r>
              <a:rPr kumimoji="0" lang="ja-JP" altLang="en-US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第三水曜日休館）</a:t>
            </a:r>
            <a:endParaRPr kumimoji="0" lang="ja-JP" altLang="en-US" sz="1400" b="0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+mn-ea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900" b="1" dirty="0">
                <a:solidFill>
                  <a:srgbClr val="FF0066"/>
                </a:solidFill>
                <a:latin typeface="+mn-ea"/>
              </a:rPr>
              <a:t>　</a:t>
            </a:r>
            <a:r>
              <a:rPr kumimoji="0" lang="en-US" altLang="ja-JP" sz="900" dirty="0">
                <a:solidFill>
                  <a:srgbClr val="FF0066"/>
                </a:solidFill>
                <a:latin typeface="+mn-ea"/>
              </a:rPr>
              <a:t>(</a:t>
            </a:r>
            <a:r>
              <a:rPr kumimoji="0" lang="ja-JP" altLang="en-US" sz="900" dirty="0">
                <a:solidFill>
                  <a:srgbClr val="FF0066"/>
                </a:solidFill>
                <a:latin typeface="+mn-ea"/>
              </a:rPr>
              <a:t>一社</a:t>
            </a:r>
            <a:r>
              <a:rPr kumimoji="0" lang="en-US" altLang="ja-JP" sz="900" dirty="0">
                <a:solidFill>
                  <a:srgbClr val="FF0066"/>
                </a:solidFill>
                <a:latin typeface="+mn-ea"/>
              </a:rPr>
              <a:t>)</a:t>
            </a:r>
            <a:r>
              <a:rPr kumimoji="0" lang="ja-JP" altLang="en-US" sz="900" dirty="0">
                <a:solidFill>
                  <a:srgbClr val="FF0066"/>
                </a:solidFill>
                <a:latin typeface="+mn-ea"/>
              </a:rPr>
              <a:t>北上市国際交流協会</a:t>
            </a:r>
            <a:r>
              <a:rPr kumimoji="0" lang="ja-JP" altLang="en-US" sz="900" b="1" dirty="0">
                <a:solidFill>
                  <a:srgbClr val="FF0066"/>
                </a:solidFill>
                <a:latin typeface="+mn-ea"/>
              </a:rPr>
              <a:t>　</a:t>
            </a:r>
            <a:r>
              <a:rPr kumimoji="0" lang="ja-JP" altLang="en-US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〒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024-0061</a:t>
            </a:r>
            <a:r>
              <a:rPr kumimoji="0" lang="ja-JP" altLang="en-US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　北上市大通り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1-3-1</a:t>
            </a:r>
            <a:r>
              <a:rPr kumimoji="0" lang="ja-JP" altLang="en-US" sz="900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　北上市生涯学習センター内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1" i="0" u="none" strike="noStrike" cap="none" normalizeH="0" baseline="0" dirty="0" err="1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tel</a:t>
            </a:r>
            <a:r>
              <a:rPr kumimoji="0" lang="en-US" altLang="ja-JP" sz="1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/fax</a:t>
            </a:r>
            <a:r>
              <a:rPr kumimoji="0" lang="ja-JP" altLang="en-US" sz="1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：</a:t>
            </a:r>
            <a:r>
              <a:rPr kumimoji="0" lang="en-US" altLang="ja-JP" sz="1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0197-63-4497</a:t>
            </a:r>
            <a:r>
              <a:rPr kumimoji="0" lang="ja-JP" altLang="en-US" sz="1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　</a:t>
            </a:r>
            <a:r>
              <a:rPr kumimoji="0" lang="en-US" altLang="ja-JP" sz="1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E-Mail</a:t>
            </a:r>
            <a:r>
              <a:rPr kumimoji="0" lang="ja-JP" altLang="en-US" sz="1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：</a:t>
            </a:r>
            <a:r>
              <a:rPr kumimoji="0" lang="en-US" altLang="ja-JP" sz="1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+mn-ea"/>
              </a:rPr>
              <a:t>kiah@kitakami.ne.jp</a:t>
            </a:r>
            <a:endParaRPr kumimoji="0" lang="ja-JP" altLang="ja-JP" sz="1800" b="1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6994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エコロジー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1010</TotalTime>
  <Words>93</Words>
  <Application>Microsoft Office PowerPoint</Application>
  <PresentationFormat>A4 210 x 297 mm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HGP創英角ﾎﾟｯﾌﾟ体</vt:lpstr>
      <vt:lpstr>HGS創英角ｺﾞｼｯｸUB</vt:lpstr>
      <vt:lpstr>HG丸ｺﾞｼｯｸM-PRO</vt:lpstr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フィールド トリップ</dc:title>
  <dc:creator>STAFF</dc:creator>
  <cp:lastModifiedBy>STAFF</cp:lastModifiedBy>
  <cp:revision>107</cp:revision>
  <cp:lastPrinted>2016-02-26T01:50:23Z</cp:lastPrinted>
  <dcterms:created xsi:type="dcterms:W3CDTF">2015-04-22T08:53:37Z</dcterms:created>
  <dcterms:modified xsi:type="dcterms:W3CDTF">2017-02-24T09:53:51Z</dcterms:modified>
</cp:coreProperties>
</file>