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144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2E47"/>
    <a:srgbClr val="FFCC00"/>
    <a:srgbClr val="DFD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p:cViewPr>
        <p:scale>
          <a:sx n="110" d="100"/>
          <a:sy n="110" d="100"/>
        </p:scale>
        <p:origin x="-792" y="-5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496484"/>
            <a:ext cx="5143500" cy="318346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346985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2839366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279652"/>
            <a:ext cx="5915025" cy="3803649"/>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138401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434167"/>
            <a:ext cx="2914650" cy="5801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3" y="2434167"/>
            <a:ext cx="2914650" cy="5801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497738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486834"/>
            <a:ext cx="5915025" cy="1767417"/>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340100"/>
            <a:ext cx="2901255" cy="4912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340100"/>
            <a:ext cx="2915543" cy="4912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768625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4187005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2120513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09600"/>
            <a:ext cx="2211883" cy="21336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331588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09600"/>
            <a:ext cx="2211883" cy="21336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3955394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2428938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486834"/>
            <a:ext cx="1478756" cy="774911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486834"/>
            <a:ext cx="4350544" cy="774911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125345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1D1EFA59-4941-407B-869A-1D1261BBB7A2}" type="datetimeFigureOut">
              <a:rPr kumimoji="1" lang="ja-JP" altLang="en-US" smtClean="0"/>
              <a:t>2017/9/29</a:t>
            </a:fld>
            <a:endParaRPr kumimoji="1" lang="ja-JP" altLang="en-US"/>
          </a:p>
        </p:txBody>
      </p:sp>
      <p:sp>
        <p:nvSpPr>
          <p:cNvPr id="5" name="フッター プレースホルダー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A311DF05-2865-44B4-8922-CDC238F9453B}" type="slidenum">
              <a:rPr kumimoji="1" lang="ja-JP" altLang="en-US" smtClean="0"/>
              <a:t>‹#›</a:t>
            </a:fld>
            <a:endParaRPr kumimoji="1" lang="ja-JP" altLang="en-US"/>
          </a:p>
        </p:txBody>
      </p:sp>
    </p:spTree>
    <p:extLst>
      <p:ext uri="{BB962C8B-B14F-4D97-AF65-F5344CB8AC3E}">
        <p14:creationId xmlns:p14="http://schemas.microsoft.com/office/powerpoint/2010/main" val="3294982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251689" y="4389179"/>
            <a:ext cx="6072798" cy="2506804"/>
          </a:xfrm>
          <a:prstGeom prst="rect">
            <a:avLst/>
          </a:prstGeom>
          <a:solidFill>
            <a:srgbClr val="FFCC00"/>
          </a:solidFill>
          <a:ln>
            <a:solidFill>
              <a:srgbClr val="FF0000"/>
            </a:solidFill>
          </a:ln>
        </p:spPr>
        <p:style>
          <a:lnRef idx="1">
            <a:schemeClr val="accent2"/>
          </a:lnRef>
          <a:fillRef idx="2">
            <a:schemeClr val="accent2"/>
          </a:fillRef>
          <a:effectRef idx="1">
            <a:schemeClr val="accent2"/>
          </a:effectRef>
          <a:fontRef idx="minor">
            <a:schemeClr val="dk1"/>
          </a:fontRef>
        </p:style>
        <p:txBody>
          <a:bodyPr wrap="square" lIns="360000" tIns="180000" rIns="72000" bIns="108000" rtlCol="0">
            <a:spAutoFit/>
          </a:bodyPr>
          <a:lstStyle/>
          <a:p>
            <a:r>
              <a:rPr lang="ja-JP" altLang="en-US" sz="1400" dirty="0" smtClean="0">
                <a:solidFill>
                  <a:schemeClr val="tx1"/>
                </a:solidFill>
                <a:latin typeface="メイリオ" pitchFamily="50" charset="-128"/>
                <a:ea typeface="メイリオ" pitchFamily="50" charset="-128"/>
              </a:rPr>
              <a:t>■日　時■</a:t>
            </a:r>
            <a:endParaRPr lang="en-US" altLang="ja-JP" sz="1400" dirty="0" smtClean="0">
              <a:solidFill>
                <a:schemeClr val="tx1"/>
              </a:solidFill>
              <a:latin typeface="メイリオ" pitchFamily="50" charset="-128"/>
              <a:ea typeface="メイリオ" pitchFamily="50" charset="-128"/>
            </a:endParaRPr>
          </a:p>
          <a:p>
            <a:r>
              <a:rPr lang="en-US" altLang="ja-JP" sz="1600" b="1" dirty="0" smtClean="0">
                <a:solidFill>
                  <a:schemeClr val="tx1"/>
                </a:solidFill>
                <a:latin typeface="メイリオ" pitchFamily="50" charset="-128"/>
                <a:ea typeface="メイリオ" pitchFamily="50" charset="-128"/>
              </a:rPr>
              <a:t>2017</a:t>
            </a:r>
            <a:r>
              <a:rPr lang="ja-JP" altLang="en-US" sz="1600" b="1" dirty="0" smtClean="0">
                <a:solidFill>
                  <a:schemeClr val="tx1"/>
                </a:solidFill>
                <a:latin typeface="メイリオ" pitchFamily="50" charset="-128"/>
                <a:ea typeface="メイリオ" pitchFamily="50" charset="-128"/>
              </a:rPr>
              <a:t>年</a:t>
            </a:r>
            <a:r>
              <a:rPr lang="en-US" altLang="ja-JP" sz="1600" b="1" dirty="0" smtClean="0">
                <a:solidFill>
                  <a:schemeClr val="tx1"/>
                </a:solidFill>
                <a:latin typeface="メイリオ" pitchFamily="50" charset="-128"/>
                <a:ea typeface="メイリオ" pitchFamily="50" charset="-128"/>
              </a:rPr>
              <a:t>10</a:t>
            </a:r>
            <a:r>
              <a:rPr lang="ja-JP" altLang="en-US" sz="1600" b="1" dirty="0" smtClean="0">
                <a:solidFill>
                  <a:schemeClr val="tx1"/>
                </a:solidFill>
                <a:latin typeface="メイリオ" pitchFamily="50" charset="-128"/>
                <a:ea typeface="メイリオ" pitchFamily="50" charset="-128"/>
              </a:rPr>
              <a:t>月</a:t>
            </a:r>
            <a:r>
              <a:rPr lang="en-US" altLang="ja-JP" sz="1600" b="1" dirty="0" smtClean="0">
                <a:solidFill>
                  <a:schemeClr val="tx1"/>
                </a:solidFill>
                <a:latin typeface="メイリオ" pitchFamily="50" charset="-128"/>
                <a:ea typeface="メイリオ" pitchFamily="50" charset="-128"/>
              </a:rPr>
              <a:t>14</a:t>
            </a:r>
            <a:r>
              <a:rPr lang="ja-JP" altLang="en-US" sz="1600" b="1" dirty="0" smtClean="0">
                <a:solidFill>
                  <a:schemeClr val="tx1"/>
                </a:solidFill>
                <a:latin typeface="メイリオ" pitchFamily="50" charset="-128"/>
                <a:ea typeface="メイリオ" pitchFamily="50" charset="-128"/>
              </a:rPr>
              <a:t>日</a:t>
            </a:r>
            <a:r>
              <a:rPr lang="en-US" altLang="ja-JP" sz="1600" b="1" dirty="0" smtClean="0">
                <a:solidFill>
                  <a:schemeClr val="tx1"/>
                </a:solidFill>
                <a:latin typeface="メイリオ" pitchFamily="50" charset="-128"/>
                <a:ea typeface="メイリオ" pitchFamily="50" charset="-128"/>
              </a:rPr>
              <a:t>(</a:t>
            </a:r>
            <a:r>
              <a:rPr lang="ja-JP" altLang="en-US" sz="1600" b="1" dirty="0" smtClean="0">
                <a:solidFill>
                  <a:schemeClr val="tx1"/>
                </a:solidFill>
                <a:latin typeface="メイリオ" pitchFamily="50" charset="-128"/>
                <a:ea typeface="メイリオ" pitchFamily="50" charset="-128"/>
              </a:rPr>
              <a:t>土</a:t>
            </a:r>
            <a:r>
              <a:rPr lang="en-US" altLang="ja-JP" sz="1600" b="1" dirty="0" smtClean="0">
                <a:solidFill>
                  <a:schemeClr val="tx1"/>
                </a:solidFill>
                <a:latin typeface="メイリオ" pitchFamily="50" charset="-128"/>
                <a:ea typeface="メイリオ" pitchFamily="50" charset="-128"/>
              </a:rPr>
              <a:t>) </a:t>
            </a:r>
            <a:r>
              <a:rPr lang="ja-JP" altLang="en-US" sz="1600" b="1" dirty="0" smtClean="0">
                <a:solidFill>
                  <a:schemeClr val="tx1"/>
                </a:solidFill>
                <a:latin typeface="メイリオ" pitchFamily="50" charset="-128"/>
                <a:ea typeface="メイリオ" pitchFamily="50" charset="-128"/>
              </a:rPr>
              <a:t>午後</a:t>
            </a:r>
            <a:r>
              <a:rPr lang="en-US" altLang="ja-JP" sz="1600" b="1" dirty="0" smtClean="0">
                <a:solidFill>
                  <a:schemeClr val="tx1"/>
                </a:solidFill>
                <a:latin typeface="メイリオ" pitchFamily="50" charset="-128"/>
                <a:ea typeface="メイリオ" pitchFamily="50" charset="-128"/>
              </a:rPr>
              <a:t>1</a:t>
            </a:r>
            <a:r>
              <a:rPr lang="en-US" altLang="ja-JP" sz="1600" b="1" dirty="0">
                <a:solidFill>
                  <a:schemeClr val="tx1"/>
                </a:solidFill>
                <a:latin typeface="メイリオ" pitchFamily="50" charset="-128"/>
                <a:ea typeface="メイリオ" pitchFamily="50" charset="-128"/>
              </a:rPr>
              <a:t>:30</a:t>
            </a:r>
            <a:r>
              <a:rPr lang="ja-JP" altLang="en-US" sz="1600" b="1" dirty="0" smtClean="0">
                <a:solidFill>
                  <a:schemeClr val="tx1"/>
                </a:solidFill>
                <a:latin typeface="メイリオ" pitchFamily="50" charset="-128"/>
                <a:ea typeface="メイリオ" pitchFamily="50" charset="-128"/>
              </a:rPr>
              <a:t>～</a:t>
            </a:r>
            <a:r>
              <a:rPr lang="en-US" altLang="ja-JP" sz="1600" b="1" dirty="0" smtClean="0">
                <a:solidFill>
                  <a:schemeClr val="tx1"/>
                </a:solidFill>
                <a:latin typeface="メイリオ" pitchFamily="50" charset="-128"/>
                <a:ea typeface="メイリオ" pitchFamily="50" charset="-128"/>
              </a:rPr>
              <a:t>3:30</a:t>
            </a:r>
          </a:p>
          <a:p>
            <a:r>
              <a:rPr lang="ja-JP" altLang="en-US" sz="1400" dirty="0" smtClean="0">
                <a:solidFill>
                  <a:schemeClr val="tx1"/>
                </a:solidFill>
                <a:latin typeface="メイリオ" pitchFamily="50" charset="-128"/>
                <a:ea typeface="メイリオ" pitchFamily="50" charset="-128"/>
              </a:rPr>
              <a:t>■場　所■</a:t>
            </a:r>
            <a:endParaRPr lang="en-US" altLang="ja-JP" sz="1400" dirty="0" smtClean="0">
              <a:solidFill>
                <a:schemeClr val="tx1"/>
              </a:solidFill>
              <a:latin typeface="メイリオ" pitchFamily="50" charset="-128"/>
              <a:ea typeface="メイリオ" pitchFamily="50" charset="-128"/>
            </a:endParaRPr>
          </a:p>
          <a:p>
            <a:r>
              <a:rPr lang="ja-JP" altLang="en-US" sz="1400" dirty="0" smtClean="0">
                <a:solidFill>
                  <a:schemeClr val="tx1"/>
                </a:solidFill>
                <a:latin typeface="メイリオ" pitchFamily="50" charset="-128"/>
                <a:ea typeface="メイリオ" pitchFamily="50" charset="-128"/>
              </a:rPr>
              <a:t>北上市生涯</a:t>
            </a:r>
            <a:r>
              <a:rPr lang="ja-JP" altLang="en-US" sz="1400" dirty="0">
                <a:solidFill>
                  <a:schemeClr val="tx1"/>
                </a:solidFill>
                <a:latin typeface="メイリオ" pitchFamily="50" charset="-128"/>
                <a:ea typeface="メイリオ" pitchFamily="50" charset="-128"/>
              </a:rPr>
              <a:t>学習</a:t>
            </a:r>
            <a:r>
              <a:rPr lang="ja-JP" altLang="en-US" sz="1400" dirty="0" smtClean="0">
                <a:solidFill>
                  <a:schemeClr val="tx1"/>
                </a:solidFill>
                <a:latin typeface="メイリオ" pitchFamily="50" charset="-128"/>
                <a:ea typeface="メイリオ" pitchFamily="50" charset="-128"/>
              </a:rPr>
              <a:t>センター　</a:t>
            </a:r>
            <a:r>
              <a:rPr lang="ja-JP" altLang="en-US" sz="1600" b="1" dirty="0" smtClean="0">
                <a:solidFill>
                  <a:schemeClr val="tx1"/>
                </a:solidFill>
                <a:latin typeface="メイリオ" pitchFamily="50" charset="-128"/>
                <a:ea typeface="メイリオ" pitchFamily="50" charset="-128"/>
              </a:rPr>
              <a:t>調理室</a:t>
            </a:r>
            <a:endParaRPr lang="en-US" altLang="ja-JP" sz="1600" b="1" dirty="0" smtClean="0">
              <a:solidFill>
                <a:schemeClr val="tx1"/>
              </a:solidFill>
              <a:latin typeface="メイリオ" pitchFamily="50" charset="-128"/>
              <a:ea typeface="メイリオ" pitchFamily="50" charset="-128"/>
            </a:endParaRPr>
          </a:p>
          <a:p>
            <a:r>
              <a:rPr lang="ja-JP" altLang="en-US" sz="1400" dirty="0" smtClean="0">
                <a:solidFill>
                  <a:schemeClr val="tx1"/>
                </a:solidFill>
                <a:latin typeface="メイリオ" pitchFamily="50" charset="-128"/>
                <a:ea typeface="メイリオ" pitchFamily="50" charset="-128"/>
              </a:rPr>
              <a:t>■</a:t>
            </a:r>
            <a:r>
              <a:rPr lang="ja-JP" altLang="en-US" sz="1400" dirty="0">
                <a:solidFill>
                  <a:schemeClr val="tx1"/>
                </a:solidFill>
                <a:latin typeface="メイリオ" pitchFamily="50" charset="-128"/>
                <a:ea typeface="メイリオ" pitchFamily="50" charset="-128"/>
              </a:rPr>
              <a:t>参加料</a:t>
            </a:r>
            <a:r>
              <a:rPr lang="ja-JP" altLang="en-US" sz="1400" dirty="0" smtClean="0">
                <a:solidFill>
                  <a:schemeClr val="tx1"/>
                </a:solidFill>
                <a:latin typeface="メイリオ" pitchFamily="50" charset="-128"/>
                <a:ea typeface="メイリオ" pitchFamily="50" charset="-128"/>
              </a:rPr>
              <a:t>■</a:t>
            </a:r>
            <a:endParaRPr lang="en-US" altLang="ja-JP" sz="1400" dirty="0" smtClean="0">
              <a:solidFill>
                <a:schemeClr val="tx1"/>
              </a:solidFill>
              <a:latin typeface="メイリオ" pitchFamily="50" charset="-128"/>
              <a:ea typeface="メイリオ" pitchFamily="50" charset="-128"/>
            </a:endParaRPr>
          </a:p>
          <a:p>
            <a:r>
              <a:rPr lang="en-US" altLang="ja-JP" sz="1400" dirty="0" smtClean="0">
                <a:solidFill>
                  <a:schemeClr val="tx1"/>
                </a:solidFill>
                <a:latin typeface="メイリオ" pitchFamily="50" charset="-128"/>
                <a:ea typeface="メイリオ" pitchFamily="50" charset="-128"/>
              </a:rPr>
              <a:t>500</a:t>
            </a:r>
            <a:r>
              <a:rPr lang="ja-JP" altLang="en-US" sz="1400" dirty="0" smtClean="0">
                <a:solidFill>
                  <a:schemeClr val="tx1"/>
                </a:solidFill>
                <a:latin typeface="メイリオ" pitchFamily="50" charset="-128"/>
                <a:ea typeface="メイリオ" pitchFamily="50" charset="-128"/>
              </a:rPr>
              <a:t>円（材料費として）</a:t>
            </a:r>
            <a:endParaRPr lang="en-US" altLang="ja-JP" sz="1400" dirty="0" smtClean="0">
              <a:solidFill>
                <a:schemeClr val="tx1"/>
              </a:solidFill>
              <a:latin typeface="メイリオ" pitchFamily="50" charset="-128"/>
              <a:ea typeface="メイリオ" pitchFamily="50" charset="-128"/>
            </a:endParaRPr>
          </a:p>
          <a:p>
            <a:r>
              <a:rPr lang="ja-JP" altLang="en-US" sz="1400" dirty="0" smtClean="0">
                <a:solidFill>
                  <a:schemeClr val="tx1"/>
                </a:solidFill>
                <a:latin typeface="メイリオ" pitchFamily="50" charset="-128"/>
                <a:ea typeface="メイリオ" pitchFamily="50" charset="-128"/>
              </a:rPr>
              <a:t>■定　員■</a:t>
            </a:r>
            <a:endParaRPr lang="en-US" altLang="ja-JP" sz="1400" dirty="0" smtClean="0">
              <a:solidFill>
                <a:schemeClr val="tx1"/>
              </a:solidFill>
              <a:latin typeface="メイリオ" pitchFamily="50" charset="-128"/>
              <a:ea typeface="メイリオ" pitchFamily="50" charset="-128"/>
            </a:endParaRPr>
          </a:p>
          <a:p>
            <a:r>
              <a:rPr lang="en-US" altLang="ja-JP" sz="1400" dirty="0" smtClean="0">
                <a:solidFill>
                  <a:schemeClr val="tx1"/>
                </a:solidFill>
                <a:latin typeface="メイリオ" pitchFamily="50" charset="-128"/>
                <a:ea typeface="メイリオ" pitchFamily="50" charset="-128"/>
              </a:rPr>
              <a:t>20</a:t>
            </a:r>
            <a:r>
              <a:rPr lang="ja-JP" altLang="en-US" sz="1400" dirty="0" smtClean="0">
                <a:solidFill>
                  <a:schemeClr val="tx1"/>
                </a:solidFill>
                <a:latin typeface="メイリオ" pitchFamily="50" charset="-128"/>
                <a:ea typeface="メイリオ" pitchFamily="50" charset="-128"/>
              </a:rPr>
              <a:t>名</a:t>
            </a:r>
            <a:r>
              <a:rPr lang="ja-JP" altLang="en-US" sz="1100" dirty="0" smtClean="0">
                <a:solidFill>
                  <a:schemeClr val="tx1"/>
                </a:solidFill>
                <a:latin typeface="メイリオ" pitchFamily="50" charset="-128"/>
                <a:ea typeface="メイリオ" pitchFamily="50" charset="-128"/>
              </a:rPr>
              <a:t>（</a:t>
            </a:r>
            <a:r>
              <a:rPr lang="ja-JP" altLang="en-US" sz="1100" dirty="0">
                <a:solidFill>
                  <a:schemeClr val="tx1"/>
                </a:solidFill>
                <a:latin typeface="メイリオ" pitchFamily="50" charset="-128"/>
                <a:ea typeface="メイリオ" pitchFamily="50" charset="-128"/>
              </a:rPr>
              <a:t>ボランティア登録者優先</a:t>
            </a:r>
            <a:r>
              <a:rPr lang="ja-JP" altLang="en-US" sz="1100" dirty="0" smtClean="0">
                <a:solidFill>
                  <a:schemeClr val="tx1"/>
                </a:solidFill>
                <a:latin typeface="メイリオ" pitchFamily="50" charset="-128"/>
                <a:ea typeface="メイリオ" pitchFamily="50" charset="-128"/>
              </a:rPr>
              <a:t>、定員になり次第、締め切ります）</a:t>
            </a:r>
            <a:endParaRPr lang="en-US" altLang="ja-JP" sz="1400" dirty="0">
              <a:solidFill>
                <a:schemeClr val="tx1"/>
              </a:solidFill>
              <a:latin typeface="メイリオ" pitchFamily="50" charset="-128"/>
              <a:ea typeface="メイリオ" pitchFamily="50" charset="-128"/>
            </a:endParaRPr>
          </a:p>
          <a:p>
            <a:r>
              <a:rPr lang="ja-JP" altLang="en-US" sz="1400" dirty="0" smtClean="0">
                <a:solidFill>
                  <a:schemeClr val="tx1"/>
                </a:solidFill>
                <a:latin typeface="メイリオ" pitchFamily="50" charset="-128"/>
                <a:ea typeface="メイリオ" pitchFamily="50" charset="-128"/>
              </a:rPr>
              <a:t>■</a:t>
            </a:r>
            <a:r>
              <a:rPr lang="ja-JP" altLang="en-US" sz="1400" dirty="0">
                <a:solidFill>
                  <a:schemeClr val="tx1"/>
                </a:solidFill>
                <a:latin typeface="メイリオ" pitchFamily="50" charset="-128"/>
                <a:ea typeface="メイリオ" pitchFamily="50" charset="-128"/>
              </a:rPr>
              <a:t>持ち物</a:t>
            </a:r>
            <a:r>
              <a:rPr lang="ja-JP" altLang="en-US" sz="1400" dirty="0" smtClean="0">
                <a:solidFill>
                  <a:schemeClr val="tx1"/>
                </a:solidFill>
                <a:latin typeface="メイリオ" pitchFamily="50" charset="-128"/>
                <a:ea typeface="メイリオ" pitchFamily="50" charset="-128"/>
              </a:rPr>
              <a:t>■</a:t>
            </a:r>
            <a:endParaRPr lang="en-US" altLang="ja-JP" sz="1400" dirty="0">
              <a:solidFill>
                <a:schemeClr val="tx1"/>
              </a:solidFill>
              <a:latin typeface="メイリオ" pitchFamily="50" charset="-128"/>
              <a:ea typeface="メイリオ" pitchFamily="50" charset="-128"/>
            </a:endParaRPr>
          </a:p>
          <a:p>
            <a:r>
              <a:rPr lang="ja-JP" altLang="en-US" sz="1400" dirty="0" smtClean="0">
                <a:solidFill>
                  <a:schemeClr val="tx1"/>
                </a:solidFill>
                <a:latin typeface="メイリオ" pitchFamily="50" charset="-128"/>
                <a:ea typeface="メイリオ" pitchFamily="50" charset="-128"/>
              </a:rPr>
              <a:t>エプロン、三角巾</a:t>
            </a:r>
            <a:endParaRPr lang="en-US" altLang="ja-JP" sz="1400" dirty="0">
              <a:solidFill>
                <a:schemeClr val="tx1"/>
              </a:solidFill>
              <a:latin typeface="メイリオ" pitchFamily="50" charset="-128"/>
              <a:ea typeface="メイリオ" pitchFamily="50" charset="-128"/>
            </a:endParaRPr>
          </a:p>
        </p:txBody>
      </p:sp>
      <p:sp>
        <p:nvSpPr>
          <p:cNvPr id="19" name="テキスト ボックス 18"/>
          <p:cNvSpPr txBox="1"/>
          <p:nvPr/>
        </p:nvSpPr>
        <p:spPr>
          <a:xfrm>
            <a:off x="278158" y="6969273"/>
            <a:ext cx="4959985" cy="777136"/>
          </a:xfrm>
          <a:prstGeom prst="rect">
            <a:avLst/>
          </a:prstGeom>
          <a:noFill/>
        </p:spPr>
        <p:txBody>
          <a:bodyPr wrap="square" rtlCol="0">
            <a:spAutoFit/>
          </a:bodyPr>
          <a:lstStyle/>
          <a:p>
            <a:r>
              <a:rPr lang="en-US" altLang="ja-JP" sz="1400" b="1" dirty="0" smtClean="0">
                <a:solidFill>
                  <a:schemeClr val="tx2">
                    <a:lumMod val="90000"/>
                    <a:lumOff val="10000"/>
                  </a:schemeClr>
                </a:solidFill>
                <a:latin typeface="メイリオ" pitchFamily="50" charset="-128"/>
                <a:ea typeface="メイリオ" pitchFamily="50" charset="-128"/>
              </a:rPr>
              <a:t>【</a:t>
            </a:r>
            <a:r>
              <a:rPr lang="ja-JP" altLang="en-US" sz="1400" b="1" dirty="0" smtClean="0">
                <a:solidFill>
                  <a:schemeClr val="tx2">
                    <a:lumMod val="90000"/>
                    <a:lumOff val="10000"/>
                  </a:schemeClr>
                </a:solidFill>
                <a:latin typeface="メイリオ" pitchFamily="50" charset="-128"/>
                <a:ea typeface="メイリオ" pitchFamily="50" charset="-128"/>
              </a:rPr>
              <a:t>申し込み</a:t>
            </a:r>
            <a:r>
              <a:rPr lang="en-US" altLang="ja-JP" sz="1400" b="1" dirty="0" smtClean="0">
                <a:solidFill>
                  <a:schemeClr val="tx2">
                    <a:lumMod val="90000"/>
                    <a:lumOff val="10000"/>
                  </a:schemeClr>
                </a:solidFill>
                <a:latin typeface="メイリオ" pitchFamily="50" charset="-128"/>
                <a:ea typeface="メイリオ" pitchFamily="50" charset="-128"/>
              </a:rPr>
              <a:t>】</a:t>
            </a:r>
          </a:p>
          <a:p>
            <a:r>
              <a:rPr lang="en-US" altLang="ja-JP" sz="1400" b="1" dirty="0" smtClean="0">
                <a:solidFill>
                  <a:schemeClr val="tx2">
                    <a:lumMod val="90000"/>
                    <a:lumOff val="10000"/>
                  </a:schemeClr>
                </a:solidFill>
                <a:latin typeface="メイリオ" pitchFamily="50" charset="-128"/>
                <a:ea typeface="メイリオ" pitchFamily="50" charset="-128"/>
              </a:rPr>
              <a:t>10</a:t>
            </a:r>
            <a:r>
              <a:rPr lang="ja-JP" altLang="en-US" sz="1400" b="1" dirty="0" smtClean="0">
                <a:solidFill>
                  <a:schemeClr val="tx2">
                    <a:lumMod val="90000"/>
                    <a:lumOff val="10000"/>
                  </a:schemeClr>
                </a:solidFill>
                <a:latin typeface="メイリオ" pitchFamily="50" charset="-128"/>
                <a:ea typeface="メイリオ" pitchFamily="50" charset="-128"/>
              </a:rPr>
              <a:t>月</a:t>
            </a:r>
            <a:r>
              <a:rPr lang="en-US" altLang="ja-JP" sz="1400" b="1" dirty="0">
                <a:solidFill>
                  <a:schemeClr val="tx2">
                    <a:lumMod val="90000"/>
                    <a:lumOff val="10000"/>
                  </a:schemeClr>
                </a:solidFill>
                <a:latin typeface="メイリオ" pitchFamily="50" charset="-128"/>
                <a:ea typeface="メイリオ" pitchFamily="50" charset="-128"/>
              </a:rPr>
              <a:t>6</a:t>
            </a:r>
            <a:r>
              <a:rPr lang="ja-JP" altLang="en-US" sz="1400" b="1" dirty="0" smtClean="0">
                <a:solidFill>
                  <a:schemeClr val="tx2">
                    <a:lumMod val="90000"/>
                    <a:lumOff val="10000"/>
                  </a:schemeClr>
                </a:solidFill>
                <a:latin typeface="メイリオ" pitchFamily="50" charset="-128"/>
                <a:ea typeface="メイリオ" pitchFamily="50" charset="-128"/>
              </a:rPr>
              <a:t>日（金）</a:t>
            </a:r>
            <a:r>
              <a:rPr lang="ja-JP" altLang="en-US" sz="1200" b="1" dirty="0" smtClean="0">
                <a:solidFill>
                  <a:schemeClr val="tx2">
                    <a:lumMod val="90000"/>
                    <a:lumOff val="10000"/>
                  </a:schemeClr>
                </a:solidFill>
                <a:latin typeface="メイリオ" pitchFamily="50" charset="-128"/>
                <a:ea typeface="メイリオ" pitchFamily="50" charset="-128"/>
              </a:rPr>
              <a:t>までに電話、</a:t>
            </a:r>
            <a:r>
              <a:rPr lang="en-US" altLang="ja-JP" sz="1200" b="1" dirty="0" smtClean="0">
                <a:solidFill>
                  <a:schemeClr val="tx2">
                    <a:lumMod val="90000"/>
                    <a:lumOff val="10000"/>
                  </a:schemeClr>
                </a:solidFill>
                <a:latin typeface="メイリオ" pitchFamily="50" charset="-128"/>
                <a:ea typeface="メイリオ" pitchFamily="50" charset="-128"/>
              </a:rPr>
              <a:t>FAX</a:t>
            </a:r>
            <a:r>
              <a:rPr lang="ja-JP" altLang="en-US" sz="1200" b="1" dirty="0" err="1" smtClean="0">
                <a:solidFill>
                  <a:schemeClr val="tx2">
                    <a:lumMod val="90000"/>
                    <a:lumOff val="10000"/>
                  </a:schemeClr>
                </a:solidFill>
                <a:latin typeface="メイリオ" pitchFamily="50" charset="-128"/>
                <a:ea typeface="メイリオ" pitchFamily="50" charset="-128"/>
              </a:rPr>
              <a:t>、</a:t>
            </a:r>
            <a:r>
              <a:rPr lang="ja-JP" altLang="en-US" sz="1200" b="1" dirty="0" smtClean="0">
                <a:solidFill>
                  <a:schemeClr val="tx2">
                    <a:lumMod val="90000"/>
                    <a:lumOff val="10000"/>
                  </a:schemeClr>
                </a:solidFill>
                <a:latin typeface="メイリオ" pitchFamily="50" charset="-128"/>
                <a:ea typeface="メイリオ" pitchFamily="50" charset="-128"/>
              </a:rPr>
              <a:t>電子</a:t>
            </a:r>
            <a:r>
              <a:rPr lang="ja-JP" altLang="en-US" sz="1200" b="1" dirty="0">
                <a:solidFill>
                  <a:schemeClr val="tx2">
                    <a:lumMod val="90000"/>
                    <a:lumOff val="10000"/>
                  </a:schemeClr>
                </a:solidFill>
                <a:latin typeface="メイリオ" pitchFamily="50" charset="-128"/>
                <a:ea typeface="メイリオ" pitchFamily="50" charset="-128"/>
              </a:rPr>
              <a:t>メールで</a:t>
            </a:r>
            <a:r>
              <a:rPr lang="ja-JP" altLang="en-US" sz="1200" b="1" dirty="0" smtClean="0">
                <a:solidFill>
                  <a:schemeClr val="tx2">
                    <a:lumMod val="90000"/>
                    <a:lumOff val="10000"/>
                  </a:schemeClr>
                </a:solidFill>
                <a:latin typeface="メイリオ" pitchFamily="50" charset="-128"/>
                <a:ea typeface="メイリオ" pitchFamily="50" charset="-128"/>
              </a:rPr>
              <a:t>、当ルームまで！</a:t>
            </a:r>
            <a:endParaRPr lang="en-US" altLang="ja-JP" sz="1200" b="1" dirty="0" smtClean="0">
              <a:solidFill>
                <a:schemeClr val="tx2">
                  <a:lumMod val="90000"/>
                  <a:lumOff val="10000"/>
                </a:schemeClr>
              </a:solidFill>
              <a:latin typeface="メイリオ" pitchFamily="50" charset="-128"/>
              <a:ea typeface="メイリオ" pitchFamily="50" charset="-128"/>
            </a:endParaRPr>
          </a:p>
          <a:p>
            <a:endParaRPr lang="en-US" altLang="ja-JP" sz="600" b="1" dirty="0" smtClean="0">
              <a:solidFill>
                <a:schemeClr val="tx2">
                  <a:lumMod val="90000"/>
                  <a:lumOff val="10000"/>
                </a:schemeClr>
              </a:solidFill>
              <a:latin typeface="メイリオ" pitchFamily="50" charset="-128"/>
              <a:ea typeface="メイリオ" pitchFamily="50" charset="-128"/>
            </a:endParaRPr>
          </a:p>
          <a:p>
            <a:r>
              <a:rPr lang="ja-JP" altLang="en-US" sz="1050" b="1" dirty="0" smtClean="0">
                <a:solidFill>
                  <a:schemeClr val="tx2">
                    <a:lumMod val="90000"/>
                    <a:lumOff val="10000"/>
                  </a:schemeClr>
                </a:solidFill>
                <a:latin typeface="メイリオ" panose="020B0604030504040204" pitchFamily="50" charset="-128"/>
                <a:ea typeface="メイリオ" panose="020B0604030504040204" pitchFamily="50" charset="-128"/>
              </a:rPr>
              <a:t>（公財）岩手県</a:t>
            </a:r>
            <a:r>
              <a:rPr lang="ja-JP" altLang="en-US" sz="1050" b="1" dirty="0">
                <a:solidFill>
                  <a:schemeClr val="tx2">
                    <a:lumMod val="90000"/>
                    <a:lumOff val="10000"/>
                  </a:schemeClr>
                </a:solidFill>
                <a:latin typeface="メイリオ" panose="020B0604030504040204" pitchFamily="50" charset="-128"/>
                <a:ea typeface="メイリオ" panose="020B0604030504040204" pitchFamily="50" charset="-128"/>
              </a:rPr>
              <a:t>国際交流協会　外国人等出前講座開催</a:t>
            </a:r>
            <a:r>
              <a:rPr lang="ja-JP" altLang="en-US" sz="1050" b="1" dirty="0" smtClean="0">
                <a:solidFill>
                  <a:schemeClr val="tx2">
                    <a:lumMod val="90000"/>
                    <a:lumOff val="10000"/>
                  </a:schemeClr>
                </a:solidFill>
                <a:latin typeface="メイリオ" panose="020B0604030504040204" pitchFamily="50" charset="-128"/>
                <a:ea typeface="メイリオ" panose="020B0604030504040204" pitchFamily="50" charset="-128"/>
              </a:rPr>
              <a:t>事業</a:t>
            </a:r>
            <a:endParaRPr lang="ja-JP" altLang="en-US" sz="900" b="1" dirty="0">
              <a:solidFill>
                <a:schemeClr val="tx2">
                  <a:lumMod val="90000"/>
                  <a:lumOff val="10000"/>
                </a:schemeClr>
              </a:solidFill>
              <a:latin typeface="メイリオ" pitchFamily="50" charset="-128"/>
              <a:ea typeface="メイリオ" pitchFamily="50" charset="-128"/>
            </a:endParaRPr>
          </a:p>
        </p:txBody>
      </p:sp>
      <p:sp>
        <p:nvSpPr>
          <p:cNvPr id="5" name="テキスト ボックス 4"/>
          <p:cNvSpPr txBox="1"/>
          <p:nvPr/>
        </p:nvSpPr>
        <p:spPr>
          <a:xfrm>
            <a:off x="321148" y="107504"/>
            <a:ext cx="1822397" cy="334313"/>
          </a:xfrm>
          <a:prstGeom prst="rect">
            <a:avLst/>
          </a:prstGeom>
          <a:solidFill>
            <a:schemeClr val="bg2">
              <a:lumMod val="60000"/>
              <a:lumOff val="40000"/>
            </a:schemeClr>
          </a:solidFill>
        </p:spPr>
        <p:style>
          <a:lnRef idx="1">
            <a:schemeClr val="accent2"/>
          </a:lnRef>
          <a:fillRef idx="3">
            <a:schemeClr val="accent2"/>
          </a:fillRef>
          <a:effectRef idx="2">
            <a:schemeClr val="accent2"/>
          </a:effectRef>
          <a:fontRef idx="minor">
            <a:schemeClr val="lt1"/>
          </a:fontRef>
        </p:style>
        <p:txBody>
          <a:bodyPr wrap="square" lIns="144000" tIns="72000" rtlCol="0">
            <a:spAutoFit/>
          </a:bodyPr>
          <a:lstStyle/>
          <a:p>
            <a:r>
              <a:rPr kumimoji="1" lang="ja-JP" altLang="en-US" sz="1400" b="1" dirty="0" smtClean="0">
                <a:solidFill>
                  <a:schemeClr val="tx1"/>
                </a:solidFill>
              </a:rPr>
              <a:t>どんな国シリーズ㉒</a:t>
            </a:r>
            <a:endParaRPr kumimoji="1" lang="ja-JP" altLang="en-US" sz="1400" b="1" dirty="0">
              <a:solidFill>
                <a:schemeClr val="tx1"/>
              </a:solidFill>
            </a:endParaRPr>
          </a:p>
        </p:txBody>
      </p:sp>
      <p:sp>
        <p:nvSpPr>
          <p:cNvPr id="6" name="テキスト ボックス 5"/>
          <p:cNvSpPr txBox="1"/>
          <p:nvPr/>
        </p:nvSpPr>
        <p:spPr>
          <a:xfrm>
            <a:off x="208683" y="2549741"/>
            <a:ext cx="4320479" cy="1754326"/>
          </a:xfrm>
          <a:prstGeom prst="rect">
            <a:avLst/>
          </a:prstGeom>
          <a:noFill/>
        </p:spPr>
        <p:txBody>
          <a:bodyPr wrap="square" rtlCol="0">
            <a:spAutoFit/>
          </a:bodyPr>
          <a:lstStyle/>
          <a:p>
            <a:r>
              <a:rPr lang="ja-JP" altLang="en-US" sz="1200" dirty="0"/>
              <a:t>　</a:t>
            </a:r>
            <a:r>
              <a:rPr lang="ja-JP" altLang="en-US" sz="1200" dirty="0" smtClean="0">
                <a:latin typeface="メイリオ" pitchFamily="50" charset="-128"/>
                <a:ea typeface="メイリオ" pitchFamily="50" charset="-128"/>
              </a:rPr>
              <a:t>「どんな国シリーズ」の</a:t>
            </a:r>
            <a:r>
              <a:rPr lang="en-US" altLang="ja-JP" sz="1200" dirty="0" smtClean="0">
                <a:latin typeface="メイリオ" pitchFamily="50" charset="-128"/>
                <a:ea typeface="メイリオ" pitchFamily="50" charset="-128"/>
              </a:rPr>
              <a:t>22</a:t>
            </a:r>
            <a:r>
              <a:rPr lang="ja-JP" altLang="en-US" sz="1200" dirty="0" smtClean="0">
                <a:latin typeface="メイリオ" pitchFamily="50" charset="-128"/>
                <a:ea typeface="メイリオ" pitchFamily="50" charset="-128"/>
              </a:rPr>
              <a:t>回目は、美しいビーチやたくさんの古い寺院などで観光地としても人気の高いタイ王国について学びます。</a:t>
            </a:r>
            <a:endParaRPr lang="en-US" altLang="ja-JP" sz="1200" dirty="0" smtClean="0">
              <a:latin typeface="メイリオ" pitchFamily="50" charset="-128"/>
              <a:ea typeface="メイリオ" pitchFamily="50" charset="-128"/>
            </a:endParaRPr>
          </a:p>
          <a:p>
            <a:endParaRPr lang="en-US" altLang="ja-JP" sz="1200" dirty="0">
              <a:latin typeface="メイリオ" pitchFamily="50" charset="-128"/>
              <a:ea typeface="メイリオ" pitchFamily="50" charset="-128"/>
            </a:endParaRPr>
          </a:p>
          <a:p>
            <a:r>
              <a:rPr lang="ja-JP" altLang="en-US" sz="1200" dirty="0" smtClean="0">
                <a:latin typeface="メイリオ" pitchFamily="50" charset="-128"/>
                <a:ea typeface="メイリオ" pitchFamily="50" charset="-128"/>
              </a:rPr>
              <a:t>　講師に岩手</a:t>
            </a:r>
            <a:r>
              <a:rPr lang="ja-JP" altLang="en-US" sz="1200" dirty="0">
                <a:latin typeface="メイリオ" pitchFamily="50" charset="-128"/>
                <a:ea typeface="メイリオ" pitchFamily="50" charset="-128"/>
              </a:rPr>
              <a:t>大学</a:t>
            </a:r>
            <a:r>
              <a:rPr lang="ja-JP" altLang="en-US" sz="1200" dirty="0" smtClean="0">
                <a:latin typeface="メイリオ" pitchFamily="50" charset="-128"/>
                <a:ea typeface="メイリオ" pitchFamily="50" charset="-128"/>
              </a:rPr>
              <a:t>大学院 留学生の</a:t>
            </a:r>
            <a:r>
              <a:rPr lang="ja-JP" altLang="en-US" sz="1200" b="1" dirty="0">
                <a:latin typeface="メイリオ" pitchFamily="50" charset="-128"/>
                <a:ea typeface="メイリオ" pitchFamily="50" charset="-128"/>
              </a:rPr>
              <a:t>タンバンペンスントン・</a:t>
            </a:r>
            <a:r>
              <a:rPr lang="ja-JP" altLang="en-US" sz="1200" b="1" dirty="0" smtClean="0">
                <a:latin typeface="メイリオ" pitchFamily="50" charset="-128"/>
                <a:ea typeface="メイリオ" pitchFamily="50" charset="-128"/>
              </a:rPr>
              <a:t>シラナットさんとご学友</a:t>
            </a:r>
            <a:r>
              <a:rPr lang="ja-JP" altLang="en-US" sz="1200" dirty="0" smtClean="0">
                <a:latin typeface="メイリオ" pitchFamily="50" charset="-128"/>
                <a:ea typeface="メイリオ" pitchFamily="50" charset="-128"/>
              </a:rPr>
              <a:t>をお招きし、日本でもおなじみのすっぱくて辛いタイ料理の代表ともいえる「トムヤムクン」を一緒に作ります。作ったスープを試食しながら、タイの文化なども紹介していただきます。</a:t>
            </a: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811" y="890769"/>
            <a:ext cx="1991556" cy="1319406"/>
          </a:xfrm>
          <a:prstGeom prst="rect">
            <a:avLst/>
          </a:prstGeom>
          <a:ln w="6350">
            <a:solidFill>
              <a:schemeClr val="tx1"/>
            </a:solidFill>
          </a:ln>
          <a:effectLst>
            <a:outerShdw blurRad="152400" dist="38100" dir="2700000" algn="tl" rotWithShape="0">
              <a:prstClr val="black">
                <a:alpha val="40000"/>
              </a:prstClr>
            </a:outerShdw>
          </a:effectLst>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3317" y="4447229"/>
            <a:ext cx="2234035" cy="1636939"/>
          </a:xfrm>
          <a:prstGeom prst="rect">
            <a:avLst/>
          </a:prstGeom>
          <a:ln>
            <a:noFill/>
          </a:ln>
          <a:effectLst>
            <a:softEdge rad="112500"/>
          </a:effectLst>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1396" y="5940152"/>
            <a:ext cx="1073340" cy="1610010"/>
          </a:xfrm>
          <a:prstGeom prst="rect">
            <a:avLst/>
          </a:prstGeom>
          <a:ln>
            <a:noFill/>
          </a:ln>
          <a:effectLst>
            <a:softEdge rad="112500"/>
          </a:effectLst>
        </p:spPr>
      </p:pic>
      <p:pic>
        <p:nvPicPr>
          <p:cNvPr id="10" name="図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8218" y="2516358"/>
            <a:ext cx="2111142" cy="1759284"/>
          </a:xfrm>
          <a:prstGeom prst="rect">
            <a:avLst/>
          </a:prstGeom>
          <a:ln>
            <a:noFill/>
          </a:ln>
          <a:effectLst>
            <a:softEdge rad="63500"/>
          </a:effectLst>
        </p:spPr>
      </p:pic>
      <p:sp>
        <p:nvSpPr>
          <p:cNvPr id="20" name="正方形/長方形 19"/>
          <p:cNvSpPr/>
          <p:nvPr/>
        </p:nvSpPr>
        <p:spPr>
          <a:xfrm>
            <a:off x="0" y="7884368"/>
            <a:ext cx="6858000" cy="125963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 name="テキスト ボックス 21"/>
          <p:cNvSpPr txBox="1"/>
          <p:nvPr/>
        </p:nvSpPr>
        <p:spPr>
          <a:xfrm>
            <a:off x="1844824" y="7956956"/>
            <a:ext cx="1584176" cy="215444"/>
          </a:xfrm>
          <a:prstGeom prst="rect">
            <a:avLst/>
          </a:prstGeom>
          <a:noFill/>
        </p:spPr>
        <p:txBody>
          <a:bodyPr wrap="square" rtlCol="0">
            <a:spAutoFit/>
          </a:bodyPr>
          <a:lstStyle/>
          <a:p>
            <a:r>
              <a:rPr lang="ja-JP" altLang="en-US" sz="800" b="1" dirty="0" smtClean="0">
                <a:solidFill>
                  <a:schemeClr val="bg1"/>
                </a:solidFill>
                <a:latin typeface="メイリオ" pitchFamily="50" charset="-128"/>
                <a:ea typeface="メイリオ" pitchFamily="50" charset="-128"/>
              </a:rPr>
              <a:t>◆ お申し込み</a:t>
            </a:r>
            <a:r>
              <a:rPr lang="ja-JP" altLang="en-US" sz="800" b="1" dirty="0">
                <a:solidFill>
                  <a:schemeClr val="bg1"/>
                </a:solidFill>
                <a:latin typeface="メイリオ" pitchFamily="50" charset="-128"/>
                <a:ea typeface="メイリオ" pitchFamily="50" charset="-128"/>
              </a:rPr>
              <a:t>・お問い合わせ</a:t>
            </a:r>
          </a:p>
        </p:txBody>
      </p:sp>
      <p:sp>
        <p:nvSpPr>
          <p:cNvPr id="23" name="角丸四角形 22"/>
          <p:cNvSpPr>
            <a:spLocks noChangeArrowheads="1"/>
          </p:cNvSpPr>
          <p:nvPr/>
        </p:nvSpPr>
        <p:spPr bwMode="auto">
          <a:xfrm>
            <a:off x="1628800" y="8021590"/>
            <a:ext cx="5072351" cy="1122409"/>
          </a:xfrm>
          <a:prstGeom prst="roundRect">
            <a:avLst>
              <a:gd name="adj" fmla="val 16667"/>
            </a:avLst>
          </a:prstGeom>
          <a:noFill/>
          <a:ln w="38100">
            <a:noFill/>
            <a:round/>
            <a:headEnd/>
            <a:tailEnd/>
          </a:ln>
        </p:spPr>
        <p:txBody>
          <a:bodyPr rot="0" vert="horz" wrap="none" lIns="252000" tIns="108000" rIns="110160" bIns="8890" anchor="t" anchorCtr="0" upright="1">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just">
              <a:spcBef>
                <a:spcPts val="240"/>
              </a:spcBef>
            </a:pPr>
            <a:r>
              <a:rPr lang="ja-JP" altLang="en-US" sz="1400" b="1" kern="100" dirty="0">
                <a:solidFill>
                  <a:schemeClr val="bg1"/>
                </a:solidFill>
                <a:latin typeface="メイリオ" pitchFamily="50" charset="-128"/>
                <a:ea typeface="メイリオ" pitchFamily="50" charset="-128"/>
                <a:cs typeface="メイリオ" pitchFamily="50" charset="-128"/>
              </a:rPr>
              <a:t>北上市国際交流ルーム</a:t>
            </a:r>
            <a:r>
              <a:rPr lang="ja-JP" altLang="en-US" sz="900" b="1" kern="100" dirty="0">
                <a:solidFill>
                  <a:schemeClr val="bg1"/>
                </a:solidFill>
                <a:latin typeface="メイリオ" pitchFamily="50" charset="-128"/>
                <a:ea typeface="メイリオ" pitchFamily="50" charset="-128"/>
                <a:cs typeface="メイリオ" pitchFamily="50" charset="-128"/>
              </a:rPr>
              <a:t>（月～土</a:t>
            </a:r>
            <a:r>
              <a:rPr lang="en-US" sz="900" b="1" kern="100" dirty="0">
                <a:solidFill>
                  <a:schemeClr val="bg1"/>
                </a:solidFill>
                <a:latin typeface="メイリオ" pitchFamily="50" charset="-128"/>
                <a:ea typeface="メイリオ" pitchFamily="50" charset="-128"/>
                <a:cs typeface="メイリオ" pitchFamily="50" charset="-128"/>
              </a:rPr>
              <a:t> 13:00</a:t>
            </a:r>
            <a:r>
              <a:rPr lang="ja-JP" altLang="en-US" sz="900" b="1" kern="100" dirty="0">
                <a:solidFill>
                  <a:schemeClr val="bg1"/>
                </a:solidFill>
                <a:latin typeface="メイリオ" pitchFamily="50" charset="-128"/>
                <a:ea typeface="メイリオ" pitchFamily="50" charset="-128"/>
                <a:cs typeface="メイリオ" pitchFamily="50" charset="-128"/>
              </a:rPr>
              <a:t>～</a:t>
            </a:r>
            <a:r>
              <a:rPr lang="en-US" sz="900" b="1" kern="100" dirty="0">
                <a:solidFill>
                  <a:schemeClr val="bg1"/>
                </a:solidFill>
                <a:latin typeface="メイリオ" pitchFamily="50" charset="-128"/>
                <a:ea typeface="メイリオ" pitchFamily="50" charset="-128"/>
                <a:cs typeface="メイリオ" pitchFamily="50" charset="-128"/>
              </a:rPr>
              <a:t>19:00, </a:t>
            </a:r>
            <a:r>
              <a:rPr lang="ja-JP" altLang="en-US" sz="900" b="1" kern="100" dirty="0">
                <a:solidFill>
                  <a:schemeClr val="bg1"/>
                </a:solidFill>
                <a:latin typeface="メイリオ" pitchFamily="50" charset="-128"/>
                <a:ea typeface="メイリオ" pitchFamily="50" charset="-128"/>
                <a:cs typeface="メイリオ" pitchFamily="50" charset="-128"/>
              </a:rPr>
              <a:t>第三水曜日休館）</a:t>
            </a:r>
            <a:endParaRPr lang="en-US" altLang="ja-JP" sz="1050" b="1" kern="100" dirty="0">
              <a:solidFill>
                <a:schemeClr val="bg1"/>
              </a:solidFill>
              <a:latin typeface="メイリオ" pitchFamily="50" charset="-128"/>
              <a:ea typeface="メイリオ" pitchFamily="50" charset="-128"/>
              <a:cs typeface="メイリオ" pitchFamily="50" charset="-128"/>
            </a:endParaRPr>
          </a:p>
          <a:p>
            <a:pPr algn="just">
              <a:spcBef>
                <a:spcPts val="240"/>
              </a:spcBef>
            </a:pPr>
            <a:r>
              <a:rPr lang="ja-JP" altLang="en-US" sz="1000" b="1" kern="100" dirty="0">
                <a:solidFill>
                  <a:schemeClr val="bg1"/>
                </a:solidFill>
                <a:latin typeface="メイリオ" pitchFamily="50" charset="-128"/>
                <a:ea typeface="メイリオ" pitchFamily="50" charset="-128"/>
                <a:cs typeface="メイリオ" pitchFamily="50" charset="-128"/>
              </a:rPr>
              <a:t>〒</a:t>
            </a:r>
            <a:r>
              <a:rPr lang="en-US" sz="1000" b="1" kern="100" dirty="0" smtClean="0">
                <a:solidFill>
                  <a:schemeClr val="bg1"/>
                </a:solidFill>
                <a:latin typeface="メイリオ" pitchFamily="50" charset="-128"/>
                <a:ea typeface="メイリオ" pitchFamily="50" charset="-128"/>
                <a:cs typeface="メイリオ" pitchFamily="50" charset="-128"/>
              </a:rPr>
              <a:t>024-00</a:t>
            </a:r>
            <a:r>
              <a:rPr lang="en-US" altLang="ja-JP" sz="1000" b="1" kern="100" dirty="0" smtClean="0">
                <a:solidFill>
                  <a:schemeClr val="bg1"/>
                </a:solidFill>
                <a:latin typeface="メイリオ" pitchFamily="50" charset="-128"/>
                <a:ea typeface="メイリオ" pitchFamily="50" charset="-128"/>
                <a:cs typeface="メイリオ" pitchFamily="50" charset="-128"/>
              </a:rPr>
              <a:t>6</a:t>
            </a:r>
            <a:r>
              <a:rPr lang="en-US" sz="1000" b="1" kern="100" dirty="0" smtClean="0">
                <a:solidFill>
                  <a:schemeClr val="bg1"/>
                </a:solidFill>
                <a:latin typeface="メイリオ" pitchFamily="50" charset="-128"/>
                <a:ea typeface="メイリオ" pitchFamily="50" charset="-128"/>
                <a:cs typeface="メイリオ" pitchFamily="50" charset="-128"/>
              </a:rPr>
              <a:t>1</a:t>
            </a:r>
            <a:r>
              <a:rPr lang="ja-JP" altLang="en-US" sz="1000" b="1" kern="100" dirty="0">
                <a:solidFill>
                  <a:schemeClr val="bg1"/>
                </a:solidFill>
                <a:latin typeface="メイリオ" pitchFamily="50" charset="-128"/>
                <a:ea typeface="メイリオ" pitchFamily="50" charset="-128"/>
                <a:cs typeface="メイリオ" pitchFamily="50" charset="-128"/>
              </a:rPr>
              <a:t>　北上市大通り</a:t>
            </a:r>
            <a:r>
              <a:rPr lang="en-US" sz="1000" b="1" kern="100" dirty="0">
                <a:solidFill>
                  <a:schemeClr val="bg1"/>
                </a:solidFill>
                <a:latin typeface="メイリオ" pitchFamily="50" charset="-128"/>
                <a:ea typeface="メイリオ" pitchFamily="50" charset="-128"/>
                <a:cs typeface="メイリオ" pitchFamily="50" charset="-128"/>
              </a:rPr>
              <a:t>1-3-1</a:t>
            </a:r>
            <a:r>
              <a:rPr lang="ja-JP" altLang="en-US" sz="1000" b="1" kern="100" dirty="0">
                <a:solidFill>
                  <a:schemeClr val="bg1"/>
                </a:solidFill>
                <a:latin typeface="メイリオ" pitchFamily="50" charset="-128"/>
                <a:ea typeface="メイリオ" pitchFamily="50" charset="-128"/>
                <a:cs typeface="メイリオ" pitchFamily="50" charset="-128"/>
              </a:rPr>
              <a:t>　北上市生涯学習センター内</a:t>
            </a:r>
            <a:endParaRPr lang="en-US" altLang="ja-JP" sz="1000" b="1" kern="100" dirty="0">
              <a:solidFill>
                <a:schemeClr val="bg1"/>
              </a:solidFill>
              <a:latin typeface="メイリオ" pitchFamily="50" charset="-128"/>
              <a:ea typeface="メイリオ" pitchFamily="50" charset="-128"/>
              <a:cs typeface="メイリオ" pitchFamily="50" charset="-128"/>
            </a:endParaRPr>
          </a:p>
          <a:p>
            <a:pPr algn="just">
              <a:spcBef>
                <a:spcPts val="240"/>
              </a:spcBef>
            </a:pPr>
            <a:r>
              <a:rPr lang="en-US" sz="1000" b="1" kern="100" dirty="0">
                <a:solidFill>
                  <a:schemeClr val="bg1"/>
                </a:solidFill>
                <a:latin typeface="メイリオ" pitchFamily="50" charset="-128"/>
                <a:ea typeface="メイリオ" pitchFamily="50" charset="-128"/>
                <a:cs typeface="メイリオ" pitchFamily="50" charset="-128"/>
              </a:rPr>
              <a:t>Tel/Fax</a:t>
            </a:r>
            <a:r>
              <a:rPr lang="ja-JP" altLang="en-US" sz="1000" b="1" kern="100" dirty="0">
                <a:solidFill>
                  <a:schemeClr val="bg1"/>
                </a:solidFill>
                <a:latin typeface="メイリオ" pitchFamily="50" charset="-128"/>
                <a:ea typeface="メイリオ" pitchFamily="50" charset="-128"/>
                <a:cs typeface="メイリオ" pitchFamily="50" charset="-128"/>
              </a:rPr>
              <a:t>：</a:t>
            </a:r>
            <a:r>
              <a:rPr lang="en-US" sz="1000" b="1" kern="100" dirty="0">
                <a:solidFill>
                  <a:schemeClr val="bg1"/>
                </a:solidFill>
                <a:latin typeface="メイリオ" pitchFamily="50" charset="-128"/>
                <a:ea typeface="メイリオ" pitchFamily="50" charset="-128"/>
                <a:cs typeface="メイリオ" pitchFamily="50" charset="-128"/>
              </a:rPr>
              <a:t>0197-63-4497</a:t>
            </a:r>
            <a:r>
              <a:rPr lang="ja-JP" altLang="en-US" sz="1000" b="1" kern="100" dirty="0">
                <a:solidFill>
                  <a:schemeClr val="bg1"/>
                </a:solidFill>
                <a:latin typeface="メイリオ" pitchFamily="50" charset="-128"/>
                <a:ea typeface="メイリオ" pitchFamily="50" charset="-128"/>
                <a:cs typeface="メイリオ" pitchFamily="50" charset="-128"/>
              </a:rPr>
              <a:t>　</a:t>
            </a:r>
            <a:r>
              <a:rPr lang="en-US" sz="1000" b="1" kern="100" dirty="0">
                <a:solidFill>
                  <a:schemeClr val="bg1"/>
                </a:solidFill>
                <a:latin typeface="メイリオ" pitchFamily="50" charset="-128"/>
                <a:ea typeface="メイリオ" pitchFamily="50" charset="-128"/>
                <a:cs typeface="メイリオ" pitchFamily="50" charset="-128"/>
              </a:rPr>
              <a:t>Mail</a:t>
            </a:r>
            <a:r>
              <a:rPr lang="ja-JP" altLang="en-US" sz="1000" b="1" kern="100" dirty="0">
                <a:solidFill>
                  <a:schemeClr val="bg1"/>
                </a:solidFill>
                <a:latin typeface="メイリオ" pitchFamily="50" charset="-128"/>
                <a:ea typeface="メイリオ" pitchFamily="50" charset="-128"/>
                <a:cs typeface="メイリオ" pitchFamily="50" charset="-128"/>
              </a:rPr>
              <a:t>：</a:t>
            </a:r>
            <a:r>
              <a:rPr lang="en-US" sz="1000" b="1" kern="100" dirty="0">
                <a:solidFill>
                  <a:schemeClr val="bg1"/>
                </a:solidFill>
                <a:latin typeface="メイリオ" pitchFamily="50" charset="-128"/>
                <a:ea typeface="メイリオ" pitchFamily="50" charset="-128"/>
                <a:cs typeface="メイリオ" pitchFamily="50" charset="-128"/>
              </a:rPr>
              <a:t>kiah@kitakami.ne.jp</a:t>
            </a:r>
            <a:r>
              <a:rPr lang="ja-JP" altLang="en-US" sz="1000" b="1" kern="100" dirty="0">
                <a:solidFill>
                  <a:schemeClr val="bg1"/>
                </a:solidFill>
                <a:latin typeface="メイリオ" pitchFamily="50" charset="-128"/>
                <a:ea typeface="メイリオ" pitchFamily="50" charset="-128"/>
                <a:cs typeface="メイリオ" pitchFamily="50" charset="-128"/>
              </a:rPr>
              <a:t>　</a:t>
            </a:r>
            <a:endParaRPr lang="en-US" altLang="ja-JP" sz="1000" b="1" kern="100" dirty="0">
              <a:solidFill>
                <a:schemeClr val="bg1"/>
              </a:solidFill>
              <a:latin typeface="メイリオ" pitchFamily="50" charset="-128"/>
              <a:ea typeface="メイリオ" pitchFamily="50" charset="-128"/>
              <a:cs typeface="メイリオ" pitchFamily="50" charset="-128"/>
            </a:endParaRPr>
          </a:p>
          <a:p>
            <a:pPr algn="just">
              <a:spcBef>
                <a:spcPts val="240"/>
              </a:spcBef>
            </a:pPr>
            <a:r>
              <a:rPr lang="en-US" altLang="ja-JP" sz="1000" b="1" kern="100" dirty="0" smtClean="0">
                <a:solidFill>
                  <a:schemeClr val="bg1"/>
                </a:solidFill>
                <a:latin typeface="メイリオ" pitchFamily="50" charset="-128"/>
                <a:ea typeface="メイリオ" pitchFamily="50" charset="-128"/>
                <a:cs typeface="メイリオ" pitchFamily="50" charset="-128"/>
              </a:rPr>
              <a:t>Homepage</a:t>
            </a:r>
            <a:r>
              <a:rPr lang="ja-JP" altLang="en-US" sz="1000" b="1" kern="100" dirty="0" smtClean="0">
                <a:solidFill>
                  <a:schemeClr val="bg1"/>
                </a:solidFill>
                <a:latin typeface="メイリオ" pitchFamily="50" charset="-128"/>
                <a:ea typeface="メイリオ" pitchFamily="50" charset="-128"/>
                <a:cs typeface="メイリオ" pitchFamily="50" charset="-128"/>
              </a:rPr>
              <a:t>：</a:t>
            </a:r>
            <a:r>
              <a:rPr lang="en-US" altLang="ja-JP" sz="1000" b="1" dirty="0">
                <a:solidFill>
                  <a:schemeClr val="bg1"/>
                </a:solidFill>
                <a:latin typeface="メイリオ" pitchFamily="50" charset="-128"/>
                <a:ea typeface="メイリオ" pitchFamily="50" charset="-128"/>
                <a:cs typeface="メイリオ" pitchFamily="50" charset="-128"/>
              </a:rPr>
              <a:t> http://</a:t>
            </a:r>
            <a:r>
              <a:rPr lang="en-US" altLang="ja-JP" sz="1000" b="1" dirty="0" smtClean="0">
                <a:solidFill>
                  <a:schemeClr val="bg1"/>
                </a:solidFill>
                <a:latin typeface="メイリオ" pitchFamily="50" charset="-128"/>
                <a:ea typeface="メイリオ" pitchFamily="50" charset="-128"/>
                <a:cs typeface="メイリオ" pitchFamily="50" charset="-128"/>
              </a:rPr>
              <a:t>www.k-iah.com/</a:t>
            </a:r>
            <a:endParaRPr lang="en-US" altLang="ja-JP" sz="1000" b="1" kern="100" dirty="0" smtClean="0">
              <a:solidFill>
                <a:schemeClr val="bg1"/>
              </a:solidFill>
              <a:latin typeface="メイリオ" pitchFamily="50" charset="-128"/>
              <a:ea typeface="メイリオ" pitchFamily="50" charset="-128"/>
              <a:cs typeface="メイリオ" pitchFamily="50" charset="-128"/>
            </a:endParaRPr>
          </a:p>
          <a:p>
            <a:pPr algn="just">
              <a:spcBef>
                <a:spcPts val="240"/>
              </a:spcBef>
            </a:pPr>
            <a:r>
              <a:rPr lang="en-US" altLang="ja-JP" sz="1000" b="1" kern="100" dirty="0" smtClean="0">
                <a:solidFill>
                  <a:schemeClr val="bg1"/>
                </a:solidFill>
                <a:latin typeface="メイリオ" pitchFamily="50" charset="-128"/>
                <a:ea typeface="メイリオ" pitchFamily="50" charset="-128"/>
                <a:cs typeface="メイリオ" pitchFamily="50" charset="-128"/>
              </a:rPr>
              <a:t>Facebook</a:t>
            </a:r>
            <a:r>
              <a:rPr lang="ja-JP" altLang="en-US" sz="1000" b="1" kern="100" dirty="0" smtClean="0">
                <a:solidFill>
                  <a:schemeClr val="bg1"/>
                </a:solidFill>
                <a:latin typeface="メイリオ" pitchFamily="50" charset="-128"/>
                <a:ea typeface="メイリオ" pitchFamily="50" charset="-128"/>
                <a:cs typeface="メイリオ" pitchFamily="50" charset="-128"/>
              </a:rPr>
              <a:t>：</a:t>
            </a:r>
            <a:r>
              <a:rPr lang="en-US" altLang="ja-JP" sz="1000" b="1" dirty="0">
                <a:solidFill>
                  <a:schemeClr val="bg1"/>
                </a:solidFill>
                <a:latin typeface="メイリオ" pitchFamily="50" charset="-128"/>
                <a:ea typeface="メイリオ" pitchFamily="50" charset="-128"/>
                <a:cs typeface="メイリオ" pitchFamily="50" charset="-128"/>
              </a:rPr>
              <a:t>http://www.facebook.com/kiah4497</a:t>
            </a:r>
            <a:endParaRPr lang="ja-JP" altLang="en-US" sz="1000" b="1" kern="100" dirty="0">
              <a:solidFill>
                <a:schemeClr val="bg1"/>
              </a:solidFill>
              <a:latin typeface="メイリオ" pitchFamily="50" charset="-128"/>
              <a:ea typeface="メイリオ" pitchFamily="50" charset="-128"/>
              <a:cs typeface="メイリオ" pitchFamily="50" charset="-128"/>
            </a:endParaRPr>
          </a:p>
        </p:txBody>
      </p:sp>
      <p:sp>
        <p:nvSpPr>
          <p:cNvPr id="24" name="テキスト ボックス 23"/>
          <p:cNvSpPr txBox="1"/>
          <p:nvPr/>
        </p:nvSpPr>
        <p:spPr>
          <a:xfrm>
            <a:off x="5674342" y="7380312"/>
            <a:ext cx="1067026" cy="276999"/>
          </a:xfrm>
          <a:prstGeom prst="rect">
            <a:avLst/>
          </a:prstGeom>
          <a:noFill/>
        </p:spPr>
        <p:txBody>
          <a:bodyPr wrap="square" rtlCol="0">
            <a:spAutoFit/>
          </a:bodyPr>
          <a:lstStyle/>
          <a:p>
            <a:r>
              <a:rPr lang="ja-JP" altLang="en-US" sz="1200" dirty="0"/>
              <a:t>　</a:t>
            </a:r>
            <a:r>
              <a:rPr lang="ja-JP" altLang="en-US" sz="700" dirty="0" smtClean="0"/>
              <a:t>写真はイメージです</a:t>
            </a:r>
            <a:endParaRPr lang="en-US" altLang="ja-JP" sz="500" dirty="0" smtClean="0">
              <a:latin typeface="メイリオ" pitchFamily="50" charset="-128"/>
              <a:ea typeface="メイリオ" pitchFamily="50" charset="-128"/>
            </a:endParaRPr>
          </a:p>
        </p:txBody>
      </p:sp>
      <p:sp>
        <p:nvSpPr>
          <p:cNvPr id="17" name="テキスト ボックス 16"/>
          <p:cNvSpPr txBox="1"/>
          <p:nvPr/>
        </p:nvSpPr>
        <p:spPr>
          <a:xfrm>
            <a:off x="2571684" y="683568"/>
            <a:ext cx="4097676" cy="173380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ts val="6400"/>
              </a:lnSpc>
            </a:pPr>
            <a:r>
              <a:rPr lang="ja-JP" altLang="en-US"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HGP創英角ｺﾞｼｯｸUB" panose="020B0900000000000000" pitchFamily="50" charset="-128"/>
                <a:ea typeface="HGP創英角ｺﾞｼｯｸUB" panose="020B0900000000000000" pitchFamily="50" charset="-128"/>
              </a:rPr>
              <a:t>タイ</a:t>
            </a:r>
            <a:r>
              <a:rPr lang="ja-JP" alt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HGP創英角ｺﾞｼｯｸUB" panose="020B0900000000000000" pitchFamily="50" charset="-128"/>
                <a:ea typeface="HGP創英角ｺﾞｼｯｸUB" panose="020B0900000000000000" pitchFamily="50" charset="-128"/>
              </a:rPr>
              <a:t>って</a:t>
            </a:r>
            <a:endParaRPr lang="en-US" altLang="ja-JP"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HGP創英角ｺﾞｼｯｸUB" panose="020B0900000000000000" pitchFamily="50" charset="-128"/>
              <a:ea typeface="HGP創英角ｺﾞｼｯｸUB" panose="020B0900000000000000" pitchFamily="50" charset="-128"/>
            </a:endParaRPr>
          </a:p>
          <a:p>
            <a:pPr>
              <a:lnSpc>
                <a:spcPts val="6400"/>
              </a:lnSpc>
            </a:pPr>
            <a:r>
              <a:rPr lang="ja-JP" alt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HGP創英角ｺﾞｼｯｸUB" panose="020B0900000000000000" pitchFamily="50" charset="-128"/>
                <a:ea typeface="HGP創英角ｺﾞｼｯｸUB" panose="020B0900000000000000" pitchFamily="50" charset="-128"/>
              </a:rPr>
              <a:t>どんな国</a:t>
            </a:r>
            <a:r>
              <a:rPr lang="en-US" altLang="ja-JP"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HGP創英角ｺﾞｼｯｸUB" panose="020B0900000000000000" pitchFamily="50" charset="-128"/>
                <a:ea typeface="HGP創英角ｺﾞｼｯｸUB" panose="020B0900000000000000" pitchFamily="50" charset="-128"/>
              </a:rPr>
              <a:t>I?</a:t>
            </a:r>
          </a:p>
        </p:txBody>
      </p:sp>
      <p:sp>
        <p:nvSpPr>
          <p:cNvPr id="2" name="正方形/長方形 1"/>
          <p:cNvSpPr/>
          <p:nvPr/>
        </p:nvSpPr>
        <p:spPr>
          <a:xfrm>
            <a:off x="2279973" y="114513"/>
            <a:ext cx="4570599" cy="307777"/>
          </a:xfrm>
          <a:prstGeom prst="rect">
            <a:avLst/>
          </a:prstGeom>
        </p:spPr>
        <p:txBody>
          <a:bodyPr wrap="square">
            <a:spAutoFit/>
          </a:bodyPr>
          <a:lstStyle/>
          <a:p>
            <a:r>
              <a:rPr lang="ja-JP" altLang="en-US" sz="1400" b="1" dirty="0" smtClean="0">
                <a:solidFill>
                  <a:srgbClr val="444444"/>
                </a:solidFill>
                <a:latin typeface="ヒラギノ角ゴ Pro W3"/>
              </a:rPr>
              <a:t>“天使</a:t>
            </a:r>
            <a:r>
              <a:rPr lang="ja-JP" altLang="en-US" sz="1400" b="1" dirty="0">
                <a:solidFill>
                  <a:srgbClr val="444444"/>
                </a:solidFill>
                <a:latin typeface="ヒラギノ角ゴ Pro W3"/>
              </a:rPr>
              <a:t>の</a:t>
            </a:r>
            <a:r>
              <a:rPr lang="ja-JP" altLang="en-US" sz="1400" b="1" dirty="0" smtClean="0">
                <a:solidFill>
                  <a:srgbClr val="444444"/>
                </a:solidFill>
                <a:latin typeface="ヒラギノ角ゴ Pro W3"/>
              </a:rPr>
              <a:t>都”</a:t>
            </a:r>
            <a:r>
              <a:rPr lang="ja-JP" altLang="en-US" sz="1400" b="1" dirty="0">
                <a:solidFill>
                  <a:srgbClr val="444444"/>
                </a:solidFill>
                <a:latin typeface="ヒラギノ角ゴ Pro W3"/>
              </a:rPr>
              <a:t>　</a:t>
            </a:r>
            <a:r>
              <a:rPr lang="ja-JP" altLang="en-US" sz="1400" b="1" dirty="0" smtClean="0">
                <a:solidFill>
                  <a:srgbClr val="444444"/>
                </a:solidFill>
                <a:latin typeface="ヒラギノ角ゴ Pro W3"/>
              </a:rPr>
              <a:t>”雄大</a:t>
            </a:r>
            <a:r>
              <a:rPr lang="ja-JP" altLang="en-US" sz="1400" b="1" dirty="0">
                <a:solidFill>
                  <a:srgbClr val="444444"/>
                </a:solidFill>
                <a:latin typeface="ヒラギノ角ゴ Pro W3"/>
              </a:rPr>
              <a:t>な</a:t>
            </a:r>
            <a:r>
              <a:rPr lang="ja-JP" altLang="en-US" sz="1400" b="1" dirty="0" smtClean="0">
                <a:solidFill>
                  <a:srgbClr val="444444"/>
                </a:solidFill>
                <a:latin typeface="ヒラギノ角ゴ Pro W3"/>
              </a:rPr>
              <a:t>都城”　などと呼ばれる国</a:t>
            </a:r>
            <a:endParaRPr lang="ja-JP" altLang="en-US" sz="1400" dirty="0"/>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822" y="8114742"/>
            <a:ext cx="920978" cy="93610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086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赤">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601</TotalTime>
  <Words>70</Words>
  <Application>Microsoft Office PowerPoint</Application>
  <PresentationFormat>画面に合わせる (4:3)</PresentationFormat>
  <Paragraphs>28</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tailand</dc:title>
  <dc:creator>kiah</dc:creator>
  <cp:lastModifiedBy>北上市国際交流ルーム</cp:lastModifiedBy>
  <cp:revision>157</cp:revision>
  <cp:lastPrinted>2017-09-26T07:59:58Z</cp:lastPrinted>
  <dcterms:created xsi:type="dcterms:W3CDTF">2011-11-23T15:00:01Z</dcterms:created>
  <dcterms:modified xsi:type="dcterms:W3CDTF">2017-09-29T10:09:16Z</dcterms:modified>
</cp:coreProperties>
</file>