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8" r:id="rId2"/>
    <p:sldId id="267" r:id="rId3"/>
  </p:sldIdLst>
  <p:sldSz cx="6858000" cy="9906000" type="A4"/>
  <p:notesSz cx="9901238" cy="68040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9A05"/>
    <a:srgbClr val="9966FF"/>
    <a:srgbClr val="336600"/>
    <a:srgbClr val="FF6600"/>
    <a:srgbClr val="FF3300"/>
    <a:srgbClr val="CC3300"/>
    <a:srgbClr val="006600"/>
    <a:srgbClr val="996633"/>
    <a:srgbClr val="993366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68" autoAdjust="0"/>
    <p:restoredTop sz="94660"/>
  </p:normalViewPr>
  <p:slideViewPr>
    <p:cSldViewPr snapToGrid="0" showGuides="1">
      <p:cViewPr varScale="1">
        <p:scale>
          <a:sx n="49" d="100"/>
          <a:sy n="49" d="100"/>
        </p:scale>
        <p:origin x="2460" y="42"/>
      </p:cViewPr>
      <p:guideLst>
        <p:guide orient="horz" pos="3120"/>
        <p:guide pos="2160"/>
        <p:guide orient="horz" pos="31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3"/>
            <a:ext cx="4291615" cy="340584"/>
          </a:xfrm>
          <a:prstGeom prst="rect">
            <a:avLst/>
          </a:prstGeom>
        </p:spPr>
        <p:txBody>
          <a:bodyPr vert="horz" lIns="91368" tIns="45684" rIns="91368" bIns="456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07314" y="3"/>
            <a:ext cx="4291615" cy="340584"/>
          </a:xfrm>
          <a:prstGeom prst="rect">
            <a:avLst/>
          </a:prstGeom>
        </p:spPr>
        <p:txBody>
          <a:bodyPr vert="horz" lIns="91368" tIns="45684" rIns="91368" bIns="45684" rtlCol="0"/>
          <a:lstStyle>
            <a:lvl1pPr algn="r">
              <a:defRPr sz="1200"/>
            </a:lvl1pPr>
          </a:lstStyle>
          <a:p>
            <a:fld id="{712443AF-29B2-4024-9B69-58F303E7B57C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5" y="6463444"/>
            <a:ext cx="4291615" cy="340584"/>
          </a:xfrm>
          <a:prstGeom prst="rect">
            <a:avLst/>
          </a:prstGeom>
        </p:spPr>
        <p:txBody>
          <a:bodyPr vert="horz" lIns="91368" tIns="45684" rIns="91368" bIns="456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07314" y="6463444"/>
            <a:ext cx="4291615" cy="340584"/>
          </a:xfrm>
          <a:prstGeom prst="rect">
            <a:avLst/>
          </a:prstGeom>
        </p:spPr>
        <p:txBody>
          <a:bodyPr vert="horz" lIns="91368" tIns="45684" rIns="91368" bIns="45684" rtlCol="0" anchor="b"/>
          <a:lstStyle>
            <a:lvl1pPr algn="r">
              <a:defRPr sz="1200"/>
            </a:lvl1pPr>
          </a:lstStyle>
          <a:p>
            <a:fld id="{85FBA881-7726-4801-B18F-0ADA366DD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1801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3"/>
            <a:ext cx="4291615" cy="340584"/>
          </a:xfrm>
          <a:prstGeom prst="rect">
            <a:avLst/>
          </a:prstGeom>
        </p:spPr>
        <p:txBody>
          <a:bodyPr vert="horz" lIns="91353" tIns="45676" rIns="91353" bIns="4567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07316" y="3"/>
            <a:ext cx="4291615" cy="340584"/>
          </a:xfrm>
          <a:prstGeom prst="rect">
            <a:avLst/>
          </a:prstGeom>
        </p:spPr>
        <p:txBody>
          <a:bodyPr vert="horz" lIns="91353" tIns="45676" rIns="91353" bIns="45676" rtlCol="0"/>
          <a:lstStyle>
            <a:lvl1pPr algn="r">
              <a:defRPr sz="1200"/>
            </a:lvl1pPr>
          </a:lstStyle>
          <a:p>
            <a:fld id="{2A7CB979-7016-409B-873A-048FE9678359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67175" y="509588"/>
            <a:ext cx="1766888" cy="2554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53" tIns="45676" rIns="91353" bIns="4567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9663" y="3231730"/>
            <a:ext cx="7921918" cy="3061975"/>
          </a:xfrm>
          <a:prstGeom prst="rect">
            <a:avLst/>
          </a:prstGeom>
        </p:spPr>
        <p:txBody>
          <a:bodyPr vert="horz" lIns="91353" tIns="45676" rIns="91353" bIns="45676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6462360"/>
            <a:ext cx="4291615" cy="340582"/>
          </a:xfrm>
          <a:prstGeom prst="rect">
            <a:avLst/>
          </a:prstGeom>
        </p:spPr>
        <p:txBody>
          <a:bodyPr vert="horz" lIns="91353" tIns="45676" rIns="91353" bIns="4567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07316" y="6462360"/>
            <a:ext cx="4291615" cy="340582"/>
          </a:xfrm>
          <a:prstGeom prst="rect">
            <a:avLst/>
          </a:prstGeom>
        </p:spPr>
        <p:txBody>
          <a:bodyPr vert="horz" lIns="91353" tIns="45676" rIns="91353" bIns="45676" rtlCol="0" anchor="b"/>
          <a:lstStyle>
            <a:lvl1pPr algn="r">
              <a:defRPr sz="1200"/>
            </a:lvl1pPr>
          </a:lstStyle>
          <a:p>
            <a:fld id="{BADA7BDB-D436-474D-92AA-FFAB515D78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8194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A7BDB-D436-474D-92AA-FFAB515D781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3303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A7BDB-D436-474D-92AA-FFAB515D781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4786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484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237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8663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553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1225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54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3566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1935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365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303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5953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C43AD-D85D-4EA9-90B3-133C81B99E01}" type="datetimeFigureOut">
              <a:rPr kumimoji="1" lang="ja-JP" altLang="en-US" smtClean="0"/>
              <a:t>2020/3/10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EF1AA-C4F0-464D-802A-D6D56CF7F2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72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23704"/>
            <a:ext cx="6858000" cy="830997"/>
          </a:xfrm>
          <a:prstGeom prst="rect">
            <a:avLst/>
          </a:prstGeom>
          <a:solidFill>
            <a:srgbClr val="BCEAD8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平成</a:t>
            </a:r>
            <a:r>
              <a:rPr lang="en-US" altLang="ja-JP" sz="24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en-US" altLang="ja-JP" sz="2400" spc="-3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sz="24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年度  北上市インターナショナルスクール事業</a:t>
            </a:r>
            <a:endParaRPr lang="en-US" altLang="ja-JP" sz="2400" spc="-300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24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イングリッシュスクエア</a:t>
            </a:r>
            <a:endParaRPr lang="ja-JP" altLang="ja-JP" sz="2400" spc="-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252055" y="5527551"/>
            <a:ext cx="6338749" cy="3758669"/>
            <a:chOff x="166825" y="4953000"/>
            <a:chExt cx="6338749" cy="3513926"/>
          </a:xfrm>
        </p:grpSpPr>
        <p:sp>
          <p:nvSpPr>
            <p:cNvPr id="12" name="角丸四角形 11"/>
            <p:cNvSpPr/>
            <p:nvPr/>
          </p:nvSpPr>
          <p:spPr>
            <a:xfrm>
              <a:off x="166825" y="4953001"/>
              <a:ext cx="1247638" cy="8477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kumimoji="1" lang="en-US" altLang="ja-JP" sz="1000" b="1" dirty="0" smtClean="0">
                <a:solidFill>
                  <a:schemeClr val="accent3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kumimoji="1" lang="en-US" altLang="ja-JP" sz="1000" b="1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kumimoji="1"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①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6/</a:t>
              </a:r>
              <a:r>
                <a:rPr lang="en-US" altLang="ja-JP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3</a:t>
              </a:r>
              <a:r>
                <a:rPr kumimoji="1"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（土）</a:t>
              </a:r>
              <a:endParaRPr kumimoji="1" lang="en-US" altLang="ja-JP" sz="1000" b="1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kumimoji="1"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生徒の自己紹介。身近にいる</a:t>
              </a: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動物の</a:t>
              </a:r>
              <a:r>
                <a:rPr lang="ja-JP" altLang="en-US" sz="800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名前</a:t>
              </a:r>
              <a:r>
                <a:rPr kumimoji="1"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。「大きな</a:t>
              </a:r>
              <a:r>
                <a:rPr kumimoji="1" lang="ja-JP" altLang="en-US" sz="800" dirty="0" err="1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かぶ</a:t>
              </a:r>
              <a:r>
                <a:rPr kumimoji="1"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」を英語で演じてみよう。</a:t>
              </a:r>
              <a:endParaRPr kumimoji="1" lang="en-US" altLang="ja-JP" sz="800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kumimoji="1" lang="en-US" altLang="ja-JP" sz="900" dirty="0" smtClean="0">
                <a:solidFill>
                  <a:schemeClr val="accent3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kumimoji="1" lang="ja-JP" altLang="en-US" sz="900" dirty="0">
                <a:solidFill>
                  <a:schemeClr val="accent3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57" name="角丸四角形 56"/>
            <p:cNvSpPr/>
            <p:nvPr/>
          </p:nvSpPr>
          <p:spPr>
            <a:xfrm>
              <a:off x="1457326" y="4977372"/>
              <a:ext cx="1233487" cy="82335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② </a:t>
              </a:r>
              <a:r>
                <a:rPr lang="en-US" altLang="ja-JP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6/10</a:t>
              </a:r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kumimoji="1" lang="ja-JP" altLang="en-US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カリフォルニアにある花を紹介。日本の食べ物。自分の好きな花と、好きな食べ物を発表。</a:t>
              </a:r>
              <a:endParaRPr kumimoji="1"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58" name="角丸四角形 57"/>
            <p:cNvSpPr/>
            <p:nvPr/>
          </p:nvSpPr>
          <p:spPr>
            <a:xfrm>
              <a:off x="2732687" y="4961925"/>
              <a:ext cx="1233487" cy="8477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③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6/1</a:t>
              </a:r>
              <a:r>
                <a:rPr lang="en-US" altLang="ja-JP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7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世界</a:t>
              </a: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の国々と食べ物。出身国とその国の言語を知る。「大きな</a:t>
              </a:r>
              <a:r>
                <a:rPr lang="ja-JP" altLang="en-US" sz="800" dirty="0" err="1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かぶ</a:t>
              </a: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」の演劇。</a:t>
              </a:r>
              <a:endParaRPr kumimoji="1" lang="ja-JP" altLang="en-US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59" name="角丸四角形 58"/>
            <p:cNvSpPr/>
            <p:nvPr/>
          </p:nvSpPr>
          <p:spPr>
            <a:xfrm>
              <a:off x="4002387" y="4953000"/>
              <a:ext cx="1233487" cy="8477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④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7/</a:t>
              </a:r>
              <a:r>
                <a:rPr lang="en-US" altLang="ja-JP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kumimoji="1"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英語の早口言葉。出身国と言語を問う方法。宝探し</a:t>
              </a:r>
              <a:r>
                <a:rPr kumimoji="1" lang="en-US" altLang="ja-JP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-</a:t>
              </a:r>
              <a:r>
                <a:rPr kumimoji="1"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館内の１～</a:t>
              </a:r>
              <a:r>
                <a:rPr kumimoji="1" lang="en-US" altLang="ja-JP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3</a:t>
              </a:r>
              <a:r>
                <a:rPr kumimoji="1"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階からカードを探す。</a:t>
              </a:r>
              <a:endParaRPr kumimoji="1" lang="en-US" altLang="ja-JP" sz="800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60" name="角丸四角形 59"/>
            <p:cNvSpPr/>
            <p:nvPr/>
          </p:nvSpPr>
          <p:spPr>
            <a:xfrm>
              <a:off x="5272087" y="4953000"/>
              <a:ext cx="1233487" cy="8477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⑤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7/1</a:t>
              </a:r>
              <a:r>
                <a:rPr lang="en-US" altLang="ja-JP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5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動物の名前。昆虫の名前と、触覚や羽など</a:t>
              </a:r>
              <a:r>
                <a:rPr lang="ja-JP" altLang="en-US" sz="800" dirty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の</a:t>
              </a:r>
              <a:r>
                <a:rPr lang="ja-JP" altLang="en-US" sz="800" dirty="0" smtClean="0">
                  <a:solidFill>
                    <a:srgbClr val="627A32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部位の言い方。</a:t>
              </a:r>
              <a:endParaRPr lang="en-US" altLang="ja-JP" sz="800" dirty="0" smtClean="0">
                <a:solidFill>
                  <a:srgbClr val="627A32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76" name="角丸四角形 75"/>
            <p:cNvSpPr/>
            <p:nvPr/>
          </p:nvSpPr>
          <p:spPr>
            <a:xfrm>
              <a:off x="166825" y="5838825"/>
              <a:ext cx="1247638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⑥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7/2</a:t>
              </a:r>
              <a:r>
                <a:rPr lang="en-US" altLang="ja-JP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　</a:t>
              </a:r>
              <a:endParaRPr lang="en-US" altLang="ja-JP" sz="800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r>
                <a:rPr lang="ja-JP" altLang="en-US" sz="800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好</a:t>
              </a: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きな映画について発表。体や顔の部位を学びながら絵を描く。「</a:t>
              </a:r>
              <a:r>
                <a:rPr lang="ja-JP" altLang="en-US" sz="800" dirty="0" err="1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～した</a:t>
              </a: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ことがある」の表現。</a:t>
              </a:r>
              <a:endParaRPr lang="en-US" altLang="ja-JP" sz="800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kumimoji="1" lang="ja-JP" altLang="en-US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77" name="角丸四角形 76"/>
            <p:cNvSpPr/>
            <p:nvPr/>
          </p:nvSpPr>
          <p:spPr>
            <a:xfrm>
              <a:off x="1454946" y="5838825"/>
              <a:ext cx="1233487" cy="847724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6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⑦ </a:t>
              </a:r>
              <a:r>
                <a:rPr lang="en-US" altLang="ja-JP" sz="1000" b="1" dirty="0" smtClean="0">
                  <a:solidFill>
                    <a:schemeClr val="accent6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8/1</a:t>
              </a:r>
              <a:r>
                <a:rPr lang="en-US" altLang="ja-JP" sz="1000" b="1" dirty="0">
                  <a:solidFill>
                    <a:schemeClr val="accent6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</a:t>
              </a:r>
              <a:r>
                <a:rPr lang="ja-JP" altLang="en-US" sz="1000" b="1" dirty="0" smtClean="0">
                  <a:solidFill>
                    <a:schemeClr val="accent6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6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6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chemeClr val="accent6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>
                <a:solidFill>
                  <a:schemeClr val="accent6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kumimoji="1" lang="ja-JP" altLang="en-US" sz="800" dirty="0" smtClean="0">
                  <a:solidFill>
                    <a:schemeClr val="accent6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英語でクッキング。アフリカ・チュニジアの「</a:t>
              </a:r>
              <a:r>
                <a:rPr kumimoji="1" lang="en-US" altLang="ja-JP" sz="800" dirty="0" smtClean="0">
                  <a:solidFill>
                    <a:schemeClr val="accent6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Salad</a:t>
              </a:r>
              <a:r>
                <a:rPr kumimoji="1" lang="ja-JP" altLang="en-US" sz="800" dirty="0" smtClean="0">
                  <a:solidFill>
                    <a:schemeClr val="accent6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 </a:t>
              </a:r>
              <a:r>
                <a:rPr kumimoji="1" lang="en-US" altLang="ja-JP" sz="800" dirty="0" err="1" smtClean="0">
                  <a:solidFill>
                    <a:schemeClr val="accent6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Mechouia</a:t>
              </a:r>
              <a:r>
                <a:rPr kumimoji="1" lang="ja-JP" altLang="en-US" sz="800" dirty="0" smtClean="0">
                  <a:solidFill>
                    <a:schemeClr val="accent6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（＝</a:t>
              </a:r>
              <a:r>
                <a:rPr kumimoji="1" lang="en-US" altLang="ja-JP" sz="800" dirty="0" smtClean="0">
                  <a:solidFill>
                    <a:schemeClr val="accent6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grilled)</a:t>
              </a:r>
              <a:r>
                <a:rPr lang="ja-JP" altLang="en-US" sz="800" dirty="0" smtClean="0">
                  <a:solidFill>
                    <a:schemeClr val="accent6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」を調理して試食。</a:t>
              </a:r>
              <a:endParaRPr lang="en-US" altLang="ja-JP" sz="800" dirty="0" smtClean="0">
                <a:solidFill>
                  <a:schemeClr val="accent6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78" name="角丸四角形 77"/>
            <p:cNvSpPr/>
            <p:nvPr/>
          </p:nvSpPr>
          <p:spPr>
            <a:xfrm>
              <a:off x="2721767" y="5850364"/>
              <a:ext cx="1233487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>
              <a:normAutofit fontScale="25000" lnSpcReduction="20000"/>
            </a:bodyPr>
            <a:lstStyle/>
            <a:p>
              <a:pPr algn="ctr"/>
              <a:endParaRPr lang="en-US" altLang="ja-JP" sz="1000" b="1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31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⑧ </a:t>
              </a:r>
              <a:r>
                <a:rPr lang="en-US" altLang="ja-JP" sz="31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8/2</a:t>
              </a:r>
              <a:r>
                <a:rPr lang="en-US" altLang="ja-JP" sz="31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</a:t>
              </a:r>
              <a:r>
                <a:rPr lang="ja-JP" altLang="en-US" sz="31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31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31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3100" b="1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2500" b="1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32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ジャマイカの紹介。野菜の名前と、葉や茎など食べる部位について。調理法や好きな野菜料理。</a:t>
              </a:r>
              <a:endParaRPr kumimoji="1" lang="ja-JP" altLang="en-US" sz="3200" dirty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79" name="角丸四角形 78"/>
            <p:cNvSpPr/>
            <p:nvPr/>
          </p:nvSpPr>
          <p:spPr>
            <a:xfrm>
              <a:off x="3995737" y="5838825"/>
              <a:ext cx="1233487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⑨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9/</a:t>
              </a:r>
              <a:r>
                <a:rPr lang="en-US" altLang="ja-JP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2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r>
                <a:rPr lang="ja-JP" altLang="en-US" sz="800" dirty="0">
                  <a:solidFill>
                    <a:srgbClr val="ED9A05"/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　</a:t>
              </a:r>
              <a:endParaRPr lang="en-US" altLang="ja-JP" sz="800" dirty="0" smtClean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800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外国のレストランでの体験。アメリカのレストラン、ファストフードレストランの映像から会話を学ぶ。</a:t>
              </a:r>
              <a:endParaRPr lang="en-US" altLang="ja-JP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0" name="角丸四角形 79"/>
            <p:cNvSpPr/>
            <p:nvPr/>
          </p:nvSpPr>
          <p:spPr>
            <a:xfrm>
              <a:off x="5272087" y="5838825"/>
              <a:ext cx="1233487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⑩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9/</a:t>
              </a:r>
              <a:r>
                <a:rPr lang="en-US" altLang="ja-JP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イラストを描きながら体の部分を紹介</a:t>
              </a:r>
              <a:r>
                <a:rPr kumimoji="1"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。体の部分を使った熟語（英語・日本語版）の紹介。</a:t>
              </a:r>
              <a:endParaRPr kumimoji="1" lang="ja-JP" altLang="en-US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1" name="角丸四角形 80"/>
            <p:cNvSpPr/>
            <p:nvPr/>
          </p:nvSpPr>
          <p:spPr>
            <a:xfrm>
              <a:off x="166825" y="6724650"/>
              <a:ext cx="1247638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chemeClr val="accent6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>
                <a:solidFill>
                  <a:schemeClr val="accent6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⑪ </a:t>
              </a:r>
              <a:r>
                <a:rPr lang="en-US" altLang="ja-JP" sz="1000" b="1" dirty="0" smtClean="0">
                  <a:solidFill>
                    <a:schemeClr val="accent3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9/1</a:t>
              </a:r>
              <a:r>
                <a:rPr lang="en-US" altLang="ja-JP" sz="1000" b="1" dirty="0">
                  <a:solidFill>
                    <a:schemeClr val="accent3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</a:t>
              </a:r>
              <a:r>
                <a:rPr lang="ja-JP" altLang="en-US" sz="1000" b="1" dirty="0" smtClean="0">
                  <a:solidFill>
                    <a:schemeClr val="accent3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3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>
                <a:solidFill>
                  <a:schemeClr val="accent3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3">
                      <a:lumMod val="75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　　</a:t>
              </a:r>
              <a:endParaRPr lang="en-US" altLang="ja-JP" sz="800" dirty="0" smtClean="0">
                <a:solidFill>
                  <a:schemeClr val="accent3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体の部分の単語を復習。体の単語を使いながら緊急時や体調不良時の表現や会話を学ぶ。</a:t>
              </a:r>
              <a:endParaRPr lang="en-US" altLang="ja-JP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chemeClr val="accent6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endParaRPr kumimoji="1" lang="ja-JP" altLang="en-US" sz="800" dirty="0">
                <a:solidFill>
                  <a:schemeClr val="accent6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2" name="角丸四角形 81"/>
            <p:cNvSpPr/>
            <p:nvPr/>
          </p:nvSpPr>
          <p:spPr>
            <a:xfrm>
              <a:off x="1447800" y="6724650"/>
              <a:ext cx="1233487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rgbClr val="ED9A05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endParaRPr lang="en-US" altLang="ja-JP" sz="1000" b="1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⑫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11/1</a:t>
              </a:r>
              <a:r>
                <a:rPr lang="en-US" altLang="ja-JP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体の部分の単語のリスニング、ライティング。病院での会話練習。</a:t>
              </a:r>
              <a:r>
                <a:rPr lang="en-US" altLang="ja-JP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How</a:t>
              </a: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 </a:t>
              </a:r>
              <a:r>
                <a:rPr lang="en-US" altLang="ja-JP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long</a:t>
              </a: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∼</a:t>
              </a:r>
              <a:r>
                <a:rPr lang="en-US" altLang="ja-JP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?</a:t>
              </a: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　</a:t>
              </a:r>
              <a:r>
                <a:rPr lang="en-US" altLang="ja-JP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Have</a:t>
              </a: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 </a:t>
              </a:r>
              <a:r>
                <a:rPr lang="en-US" altLang="ja-JP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you</a:t>
              </a: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 </a:t>
              </a:r>
              <a:r>
                <a:rPr lang="en-US" altLang="ja-JP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ever</a:t>
              </a: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 </a:t>
              </a:r>
              <a:r>
                <a:rPr lang="ja-JP" altLang="en-US" sz="800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∼</a:t>
              </a:r>
              <a:r>
                <a:rPr lang="en-US" altLang="ja-JP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?</a:t>
              </a: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を用いた応答。</a:t>
              </a:r>
              <a:endParaRPr kumimoji="1" lang="en-US" altLang="ja-JP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kumimoji="1" lang="ja-JP" altLang="en-US" sz="800" dirty="0">
                <a:solidFill>
                  <a:schemeClr val="accent2">
                    <a:lumMod val="75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3" name="角丸四角形 82"/>
            <p:cNvSpPr/>
            <p:nvPr/>
          </p:nvSpPr>
          <p:spPr>
            <a:xfrm>
              <a:off x="2721768" y="6738803"/>
              <a:ext cx="1233487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⑬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11/1</a:t>
              </a:r>
              <a:r>
                <a:rPr lang="en-US" altLang="ja-JP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8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800" b="1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「自分の意見を言う」「人にアドバイスをする」がテーマ。さまざまな服装の写真を見て意見を交換する。</a:t>
              </a:r>
              <a:endParaRPr lang="en-US" altLang="ja-JP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4" name="角丸四角形 83"/>
            <p:cNvSpPr/>
            <p:nvPr/>
          </p:nvSpPr>
          <p:spPr>
            <a:xfrm>
              <a:off x="3995737" y="6724650"/>
              <a:ext cx="1233487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⑭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12/2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endParaRPr lang="en-US" altLang="ja-JP" sz="800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さまざまな動詞の進行形を使い、文章をつくる。睡眠についての文を読み、単語や会話を学習。</a:t>
              </a:r>
              <a:endParaRPr lang="en-US" altLang="ja-JP" sz="800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>
                <a:defRPr/>
              </a:pPr>
              <a:endParaRPr kumimoji="1" lang="ja-JP" altLang="en-US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5" name="角丸四角形 84"/>
            <p:cNvSpPr/>
            <p:nvPr/>
          </p:nvSpPr>
          <p:spPr>
            <a:xfrm>
              <a:off x="5272087" y="6724650"/>
              <a:ext cx="1233487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⑮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12/</a:t>
              </a:r>
              <a:r>
                <a:rPr lang="en-US" altLang="ja-JP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9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kumimoji="1" lang="en-US" altLang="ja-JP" sz="800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kumimoji="1"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進行形の文章。現在形と未来形の違い。省略して発音する練習。サンタのカードゲーム。</a:t>
              </a:r>
              <a:endParaRPr kumimoji="1" lang="ja-JP" altLang="en-US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6" name="角丸四角形 85"/>
            <p:cNvSpPr/>
            <p:nvPr/>
          </p:nvSpPr>
          <p:spPr>
            <a:xfrm>
              <a:off x="166825" y="7610475"/>
              <a:ext cx="1247638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endParaRPr lang="en-US" altLang="ja-JP" sz="1000" b="1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⑯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12/1</a:t>
              </a:r>
              <a:r>
                <a:rPr lang="en-US" altLang="ja-JP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6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クリスマスやお正月の予定を発表。前置詞の種類とその用い方。台所と寝室にあるアイテムの単語練習。</a:t>
              </a:r>
              <a:endParaRPr lang="en-US" altLang="ja-JP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ja-JP" altLang="en-US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7" name="角丸四角形 86"/>
            <p:cNvSpPr/>
            <p:nvPr/>
          </p:nvSpPr>
          <p:spPr>
            <a:xfrm>
              <a:off x="1447800" y="7610475"/>
              <a:ext cx="1233487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⑰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1/13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「人にアドバイスをする」をテーマに、さまざまなアドバイスの仕方やその内容について</a:t>
              </a:r>
              <a:r>
                <a:rPr lang="ja-JP" altLang="en-US" sz="800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話し合</a:t>
              </a:r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い。</a:t>
              </a:r>
              <a:endParaRPr kumimoji="1" lang="ja-JP" altLang="en-US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8" name="角丸四角形 87"/>
            <p:cNvSpPr/>
            <p:nvPr/>
          </p:nvSpPr>
          <p:spPr>
            <a:xfrm>
              <a:off x="2713641" y="7619201"/>
              <a:ext cx="1233487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⑱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1/2</a:t>
              </a:r>
              <a:r>
                <a:rPr lang="en-US" altLang="ja-JP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0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「あなたを幸せにするもの、悲しくさせるもの」をテーマに会話。様々な仕事の重要性、必要性をディスカッション。</a:t>
              </a:r>
              <a:endParaRPr lang="en-US" altLang="ja-JP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89" name="角丸四角形 88"/>
            <p:cNvSpPr/>
            <p:nvPr/>
          </p:nvSpPr>
          <p:spPr>
            <a:xfrm>
              <a:off x="3995737" y="7610475"/>
              <a:ext cx="1233487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⑲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2/</a:t>
              </a:r>
              <a:r>
                <a:rPr lang="en-US" altLang="ja-JP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3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）</a:t>
              </a:r>
              <a:endParaRPr lang="en-US" altLang="ja-JP" sz="1000" b="1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幼少期と現在の好きな映画、怖かった物事。自分の恐れている物事についてディスカッション。</a:t>
              </a:r>
              <a:endParaRPr kumimoji="1" lang="ja-JP" altLang="en-US" sz="800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  <p:sp>
          <p:nvSpPr>
            <p:cNvPr id="90" name="角丸四角形 89"/>
            <p:cNvSpPr/>
            <p:nvPr/>
          </p:nvSpPr>
          <p:spPr>
            <a:xfrm>
              <a:off x="5272087" y="7610475"/>
              <a:ext cx="1233487" cy="847725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⑳ </a:t>
              </a:r>
              <a:r>
                <a:rPr lang="en-US" altLang="ja-JP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2/10</a:t>
              </a:r>
              <a:r>
                <a:rPr lang="ja-JP" altLang="en-US" sz="1000" b="1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（</a:t>
              </a:r>
              <a:r>
                <a:rPr lang="ja-JP" altLang="en-US" sz="1000" b="1" dirty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土）</a:t>
              </a:r>
              <a:endParaRPr lang="en-US" altLang="ja-JP" sz="1000" b="1" dirty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800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r>
                <a:rPr lang="ja-JP" altLang="en-US" sz="800" dirty="0" smtClean="0">
                  <a:solidFill>
                    <a:schemeClr val="accent3">
                      <a:lumMod val="50000"/>
                    </a:schemeClr>
                  </a:solidFill>
                  <a:latin typeface="HGPｺﾞｼｯｸM" panose="020B0600000000000000" pitchFamily="50" charset="-128"/>
                  <a:ea typeface="HGPｺﾞｼｯｸM" panose="020B0600000000000000" pitchFamily="50" charset="-128"/>
                </a:rPr>
                <a:t>　　　まとめと復習</a:t>
              </a:r>
              <a:endParaRPr lang="en-US" altLang="ja-JP" sz="800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  <a:p>
              <a:endParaRPr lang="en-US" altLang="ja-JP" sz="900" dirty="0" smtClean="0">
                <a:solidFill>
                  <a:schemeClr val="accent3">
                    <a:lumMod val="50000"/>
                  </a:schemeClr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endParaRPr>
            </a:p>
          </p:txBody>
        </p:sp>
      </p:grpSp>
      <p:sp>
        <p:nvSpPr>
          <p:cNvPr id="96" name="正方形/長方形 95"/>
          <p:cNvSpPr/>
          <p:nvPr/>
        </p:nvSpPr>
        <p:spPr>
          <a:xfrm>
            <a:off x="1189105" y="5080325"/>
            <a:ext cx="449110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受 講 内 容</a:t>
            </a:r>
            <a:r>
              <a:rPr lang="ja-JP" alt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（</a:t>
            </a:r>
            <a:r>
              <a:rPr lang="ja-JP" altLang="en-U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イングリッシュスクエア</a:t>
            </a:r>
            <a:r>
              <a:rPr lang="ja-JP" alt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）</a:t>
            </a:r>
            <a:endParaRPr lang="en-US" altLang="ja-JP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17" name="テキスト ボックス 116"/>
          <p:cNvSpPr txBox="1"/>
          <p:nvPr/>
        </p:nvSpPr>
        <p:spPr>
          <a:xfrm>
            <a:off x="283621" y="8768814"/>
            <a:ext cx="184731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endParaRPr kumimoji="1" lang="ja-JP" altLang="en-US" sz="105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200025" y="9198114"/>
            <a:ext cx="6457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主催：北上市　</a:t>
            </a:r>
            <a:r>
              <a:rPr lang="en-US" altLang="ja-JP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一社</a:t>
            </a:r>
            <a:r>
              <a:rPr lang="en-US" altLang="ja-JP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北上市国際交流協会　　共催：北上市教育委員会　　協力：岩手大学教育学部英語科</a:t>
            </a:r>
            <a:endParaRPr lang="en-US" altLang="ja-JP" sz="10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19"/>
          <p:cNvSpPr txBox="1"/>
          <p:nvPr/>
        </p:nvSpPr>
        <p:spPr>
          <a:xfrm>
            <a:off x="215024" y="1082485"/>
            <a:ext cx="2128168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講師：マクレイ・マーティン・ダグラス</a:t>
            </a:r>
            <a:endParaRPr lang="en-US" altLang="ja-JP" sz="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（カナダ出身）　</a:t>
            </a: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32"/>
          <p:cNvSpPr txBox="1"/>
          <p:nvPr/>
        </p:nvSpPr>
        <p:spPr>
          <a:xfrm>
            <a:off x="4451919" y="3383380"/>
            <a:ext cx="234252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628650" algn="l"/>
              </a:tabLst>
            </a:pPr>
            <a:r>
              <a:rPr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講師：ミーシャ・ブラウン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tabLst>
                <a:tab pos="628650" algn="l"/>
              </a:tabLst>
            </a:pPr>
            <a:r>
              <a:rPr kumimoji="1"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ジャマイカ</a:t>
            </a:r>
            <a:r>
              <a:rPr kumimoji="1"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出身）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013902" y="796051"/>
            <a:ext cx="803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講　師</a:t>
            </a:r>
            <a:endParaRPr lang="en-US" altLang="ja-JP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2" name="テキスト ボックス 32"/>
          <p:cNvSpPr txBox="1"/>
          <p:nvPr/>
        </p:nvSpPr>
        <p:spPr>
          <a:xfrm>
            <a:off x="2229063" y="1090179"/>
            <a:ext cx="234252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628650" algn="l"/>
              </a:tabLst>
            </a:pP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講師</a:t>
            </a:r>
            <a:r>
              <a:rPr lang="en-US" altLang="ja-JP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ランディ・ハウザー</a:t>
            </a:r>
            <a:endParaRPr lang="en-US" altLang="ja-JP" sz="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tabLst>
                <a:tab pos="628650" algn="l"/>
              </a:tabLst>
            </a:pPr>
            <a:r>
              <a:rPr kumimoji="1"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（アメリカ出身・姉妹都市派遣</a:t>
            </a:r>
            <a:r>
              <a:rPr kumimoji="1" lang="en-US" altLang="ja-JP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ALT</a:t>
            </a:r>
            <a:r>
              <a:rPr kumimoji="1"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32"/>
          <p:cNvSpPr txBox="1"/>
          <p:nvPr/>
        </p:nvSpPr>
        <p:spPr>
          <a:xfrm>
            <a:off x="209741" y="3366203"/>
            <a:ext cx="234252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628650" algn="l"/>
              </a:tabLst>
            </a:pPr>
            <a:r>
              <a:rPr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講師：リム・フエキ・ラリビ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tabLst>
                <a:tab pos="628650" algn="l"/>
              </a:tabLst>
            </a:pPr>
            <a:r>
              <a:rPr kumimoji="1"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チュニジア</a:t>
            </a:r>
            <a:r>
              <a:rPr kumimoji="1"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出身）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32"/>
          <p:cNvSpPr txBox="1"/>
          <p:nvPr/>
        </p:nvSpPr>
        <p:spPr>
          <a:xfrm>
            <a:off x="2372782" y="3385545"/>
            <a:ext cx="234252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628650" algn="l"/>
              </a:tabLst>
            </a:pPr>
            <a:r>
              <a:rPr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講師：チャド・ルイス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tabLst>
                <a:tab pos="628650" algn="l"/>
              </a:tabLst>
            </a:pPr>
            <a:r>
              <a:rPr kumimoji="1"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アメリカ</a:t>
            </a:r>
            <a:r>
              <a:rPr kumimoji="1"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出身）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32"/>
          <p:cNvSpPr txBox="1"/>
          <p:nvPr/>
        </p:nvSpPr>
        <p:spPr>
          <a:xfrm>
            <a:off x="4457458" y="1043205"/>
            <a:ext cx="234252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628650" algn="l"/>
              </a:tabLst>
            </a:pPr>
            <a:r>
              <a:rPr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講師：サヤ・ヤエガシ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tabLst>
                <a:tab pos="628650" algn="l"/>
              </a:tabLst>
            </a:pPr>
            <a:r>
              <a:rPr kumimoji="1"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アメリカ出身・姉妹都市派遣</a:t>
            </a:r>
            <a:r>
              <a:rPr lang="en-US" altLang="ja-JP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ALT</a:t>
            </a:r>
            <a:r>
              <a:rPr kumimoji="1"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3464" y="1341310"/>
            <a:ext cx="1825118" cy="1924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548" y="3617278"/>
            <a:ext cx="1857752" cy="1550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4360" y="3649377"/>
            <a:ext cx="1794222" cy="1615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7747" y="3611042"/>
            <a:ext cx="1892594" cy="1585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4293" y="1485657"/>
            <a:ext cx="2132063" cy="1733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340" y="1486253"/>
            <a:ext cx="2276852" cy="1713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252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7"/>
          <p:cNvSpPr/>
          <p:nvPr/>
        </p:nvSpPr>
        <p:spPr>
          <a:xfrm>
            <a:off x="55179" y="257509"/>
            <a:ext cx="6747641" cy="9280629"/>
          </a:xfrm>
          <a:prstGeom prst="roundRect">
            <a:avLst>
              <a:gd name="adj" fmla="val 4736"/>
            </a:avLst>
          </a:prstGeom>
          <a:noFill/>
          <a:ln cmpd="dbl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正方形/長方形 26"/>
          <p:cNvSpPr/>
          <p:nvPr/>
        </p:nvSpPr>
        <p:spPr>
          <a:xfrm>
            <a:off x="277017" y="94593"/>
            <a:ext cx="6303966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　　クラスの様子</a:t>
            </a:r>
            <a:r>
              <a:rPr lang="ja-JP" alt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ja-JP" altLang="en-U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（イングリッシュスクエア　　中学生～大人　</a:t>
            </a:r>
            <a:r>
              <a:rPr lang="en-US" altLang="ja-JP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</a:t>
            </a:r>
            <a:r>
              <a:rPr lang="en-US" altLang="ja-JP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4</a:t>
            </a:r>
            <a:r>
              <a:rPr lang="ja-JP" altLang="en-US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名）</a:t>
            </a:r>
            <a:endParaRPr lang="ja-JP" altLang="en-US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0" y="595689"/>
            <a:ext cx="3038501" cy="2253837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8855" y="635969"/>
            <a:ext cx="3172641" cy="2172886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47571" y="3058427"/>
            <a:ext cx="2427777" cy="198019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2378" y="5266530"/>
            <a:ext cx="3005593" cy="1935126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4092" y="7291217"/>
            <a:ext cx="3497404" cy="210925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0" y="7381505"/>
            <a:ext cx="3072820" cy="1933377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574" y="5280608"/>
            <a:ext cx="3113912" cy="190697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464" y="2971771"/>
            <a:ext cx="3701395" cy="218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0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2829</TotalTime>
  <Words>560</Words>
  <Application>Microsoft Office PowerPoint</Application>
  <PresentationFormat>A4 210 x 297 mm</PresentationFormat>
  <Paragraphs>85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HGPｺﾞｼｯｸM</vt:lpstr>
      <vt:lpstr>ＭＳ Ｐゴシック</vt:lpstr>
      <vt:lpstr>メイリオ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北上市</dc:creator>
  <cp:lastModifiedBy>IIA08092</cp:lastModifiedBy>
  <cp:revision>271</cp:revision>
  <cp:lastPrinted>2016-03-03T09:09:42Z</cp:lastPrinted>
  <dcterms:created xsi:type="dcterms:W3CDTF">2016-01-14T05:29:06Z</dcterms:created>
  <dcterms:modified xsi:type="dcterms:W3CDTF">2020-03-10T01:33:21Z</dcterms:modified>
</cp:coreProperties>
</file>