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7" r:id="rId1"/>
  </p:sldMasterIdLst>
  <p:notesMasterIdLst>
    <p:notesMasterId r:id="rId3"/>
  </p:notesMasterIdLst>
  <p:sldIdLst>
    <p:sldId id="261" r:id="rId2"/>
  </p:sldIdLst>
  <p:sldSz cx="7775575" cy="10907713"/>
  <p:notesSz cx="6797675" cy="9926638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58" userDrawn="1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226"/>
    <a:srgbClr val="0068B6"/>
    <a:srgbClr val="E94708"/>
    <a:srgbClr val="906E30"/>
    <a:srgbClr val="82582D"/>
    <a:srgbClr val="A4723A"/>
    <a:srgbClr val="664724"/>
    <a:srgbClr val="645226"/>
    <a:srgbClr val="640000"/>
    <a:srgbClr val="3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4660"/>
  </p:normalViewPr>
  <p:slideViewPr>
    <p:cSldViewPr snapToGrid="0">
      <p:cViewPr>
        <p:scale>
          <a:sx n="112" d="100"/>
          <a:sy n="112" d="100"/>
        </p:scale>
        <p:origin x="2394" y="228"/>
      </p:cViewPr>
      <p:guideLst>
        <p:guide orient="horz" pos="3458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8" cy="498055"/>
          </a:xfrm>
          <a:prstGeom prst="rect">
            <a:avLst/>
          </a:prstGeom>
        </p:spPr>
        <p:txBody>
          <a:bodyPr vert="horz" lIns="91453" tIns="45726" rIns="91453" bIns="45726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8" cy="498055"/>
          </a:xfrm>
          <a:prstGeom prst="rect">
            <a:avLst/>
          </a:prstGeom>
        </p:spPr>
        <p:txBody>
          <a:bodyPr vert="horz" lIns="91453" tIns="45726" rIns="91453" bIns="45726" rtlCol="0"/>
          <a:lstStyle>
            <a:lvl1pPr algn="r">
              <a:defRPr sz="1100"/>
            </a:lvl1pPr>
          </a:lstStyle>
          <a:p>
            <a:fld id="{70F99883-74AE-4A2C-81B7-5B86A08198C0}" type="datetimeFigureOut">
              <a:rPr kumimoji="1" lang="ja-JP" altLang="en-US" smtClean="0"/>
              <a:t>2017/6/15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5038" y="1239838"/>
            <a:ext cx="23876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3" tIns="45726" rIns="91453" bIns="4572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3"/>
          </a:xfrm>
          <a:prstGeom prst="rect">
            <a:avLst/>
          </a:prstGeom>
        </p:spPr>
        <p:txBody>
          <a:bodyPr vert="horz" lIns="91453" tIns="45726" rIns="91453" bIns="4572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428586"/>
            <a:ext cx="2945658" cy="498054"/>
          </a:xfrm>
          <a:prstGeom prst="rect">
            <a:avLst/>
          </a:prstGeom>
        </p:spPr>
        <p:txBody>
          <a:bodyPr vert="horz" lIns="91453" tIns="45726" rIns="91453" bIns="45726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6" y="9428586"/>
            <a:ext cx="2945658" cy="498054"/>
          </a:xfrm>
          <a:prstGeom prst="rect">
            <a:avLst/>
          </a:prstGeom>
        </p:spPr>
        <p:txBody>
          <a:bodyPr vert="horz" lIns="91453" tIns="45726" rIns="91453" bIns="45726" rtlCol="0" anchor="b"/>
          <a:lstStyle>
            <a:lvl1pPr algn="r">
              <a:defRPr sz="11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71947" y="1785129"/>
            <a:ext cx="5831681" cy="3797500"/>
          </a:xfrm>
        </p:spPr>
        <p:txBody>
          <a:bodyPr anchor="b"/>
          <a:lstStyle>
            <a:lvl1pPr algn="ctr">
              <a:defRPr sz="3827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1531"/>
            </a:lvl1pPr>
            <a:lvl2pPr marL="291602" indent="0" algn="ctr">
              <a:buNone/>
              <a:defRPr sz="1276"/>
            </a:lvl2pPr>
            <a:lvl3pPr marL="583204" indent="0" algn="ctr">
              <a:buNone/>
              <a:defRPr sz="1148"/>
            </a:lvl3pPr>
            <a:lvl4pPr marL="874806" indent="0" algn="ctr">
              <a:buNone/>
              <a:defRPr sz="1020"/>
            </a:lvl4pPr>
            <a:lvl5pPr marL="1166409" indent="0" algn="ctr">
              <a:buNone/>
              <a:defRPr sz="1020"/>
            </a:lvl5pPr>
            <a:lvl6pPr marL="1458011" indent="0" algn="ctr">
              <a:buNone/>
              <a:defRPr sz="1020"/>
            </a:lvl6pPr>
            <a:lvl7pPr marL="1749613" indent="0" algn="ctr">
              <a:buNone/>
              <a:defRPr sz="1020"/>
            </a:lvl7pPr>
            <a:lvl8pPr marL="2041215" indent="0" algn="ctr">
              <a:buNone/>
              <a:defRPr sz="1020"/>
            </a:lvl8pPr>
            <a:lvl9pPr marL="2332817" indent="0" algn="ctr">
              <a:buNone/>
              <a:defRPr sz="102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4A3B7E-DD21-4048-88F3-59665D8E8CD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03F17-9641-4B84-A974-7D55D06F189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603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E7DE13-46BE-4B37-9FBB-8FA2A87D72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FC707-0A99-4B85-9C38-B64E72987C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850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0521" y="2719355"/>
            <a:ext cx="6706433" cy="4537305"/>
          </a:xfrm>
        </p:spPr>
        <p:txBody>
          <a:bodyPr anchor="b"/>
          <a:lstStyle>
            <a:lvl1pPr>
              <a:defRPr sz="3827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0521" y="7299585"/>
            <a:ext cx="6706433" cy="2386061"/>
          </a:xfrm>
        </p:spPr>
        <p:txBody>
          <a:bodyPr/>
          <a:lstStyle>
            <a:lvl1pPr marL="0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1pPr>
            <a:lvl2pPr marL="291602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2pPr>
            <a:lvl3pPr marL="583204" indent="0">
              <a:buNone/>
              <a:defRPr sz="1148">
                <a:solidFill>
                  <a:schemeClr val="tx1">
                    <a:tint val="75000"/>
                  </a:schemeClr>
                </a:solidFill>
              </a:defRPr>
            </a:lvl3pPr>
            <a:lvl4pPr marL="874806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4pPr>
            <a:lvl5pPr marL="1166409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5pPr>
            <a:lvl6pPr marL="1458011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6pPr>
            <a:lvl7pPr marL="1749613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7pPr>
            <a:lvl8pPr marL="2041215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8pPr>
            <a:lvl9pPr marL="2332817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84D596-71CB-401C-BE2A-FF96587D8E9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9CCBC2-8C21-4C9A-A2A0-C4F7CFD13B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96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3FDC24-657B-46BD-9F76-F6EB56EE60B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8B99DA-1B7B-4D03-B44C-EA0B6BFD2A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76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584" y="580736"/>
            <a:ext cx="6706433" cy="2108320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</p:spPr>
        <p:txBody>
          <a:bodyPr anchor="b"/>
          <a:lstStyle>
            <a:lvl1pPr marL="0" indent="0">
              <a:buNone/>
              <a:defRPr sz="1531" b="1"/>
            </a:lvl1pPr>
            <a:lvl2pPr marL="291602" indent="0">
              <a:buNone/>
              <a:defRPr sz="1276" b="1"/>
            </a:lvl2pPr>
            <a:lvl3pPr marL="583204" indent="0">
              <a:buNone/>
              <a:defRPr sz="1148" b="1"/>
            </a:lvl3pPr>
            <a:lvl4pPr marL="874806" indent="0">
              <a:buNone/>
              <a:defRPr sz="1020" b="1"/>
            </a:lvl4pPr>
            <a:lvl5pPr marL="1166409" indent="0">
              <a:buNone/>
              <a:defRPr sz="1020" b="1"/>
            </a:lvl5pPr>
            <a:lvl6pPr marL="1458011" indent="0">
              <a:buNone/>
              <a:defRPr sz="1020" b="1"/>
            </a:lvl6pPr>
            <a:lvl7pPr marL="1749613" indent="0">
              <a:buNone/>
              <a:defRPr sz="1020" b="1"/>
            </a:lvl7pPr>
            <a:lvl8pPr marL="2041215" indent="0">
              <a:buNone/>
              <a:defRPr sz="1020" b="1"/>
            </a:lvl8pPr>
            <a:lvl9pPr marL="2332817" indent="0">
              <a:buNone/>
              <a:defRPr sz="102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</p:spPr>
        <p:txBody>
          <a:bodyPr anchor="b"/>
          <a:lstStyle>
            <a:lvl1pPr marL="0" indent="0">
              <a:buNone/>
              <a:defRPr sz="1531" b="1"/>
            </a:lvl1pPr>
            <a:lvl2pPr marL="291602" indent="0">
              <a:buNone/>
              <a:defRPr sz="1276" b="1"/>
            </a:lvl2pPr>
            <a:lvl3pPr marL="583204" indent="0">
              <a:buNone/>
              <a:defRPr sz="1148" b="1"/>
            </a:lvl3pPr>
            <a:lvl4pPr marL="874806" indent="0">
              <a:buNone/>
              <a:defRPr sz="1020" b="1"/>
            </a:lvl4pPr>
            <a:lvl5pPr marL="1166409" indent="0">
              <a:buNone/>
              <a:defRPr sz="1020" b="1"/>
            </a:lvl5pPr>
            <a:lvl6pPr marL="1458011" indent="0">
              <a:buNone/>
              <a:defRPr sz="1020" b="1"/>
            </a:lvl6pPr>
            <a:lvl7pPr marL="1749613" indent="0">
              <a:buNone/>
              <a:defRPr sz="1020" b="1"/>
            </a:lvl7pPr>
            <a:lvl8pPr marL="2041215" indent="0">
              <a:buNone/>
              <a:defRPr sz="1020" b="1"/>
            </a:lvl8pPr>
            <a:lvl9pPr marL="2332817" indent="0">
              <a:buNone/>
              <a:defRPr sz="102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244564-11C5-49CA-A6C6-0EFA5B9EEF5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FB411-F8C4-4E71-AA2F-EFB8BA5857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659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3C5F0A-E814-4F5B-8509-4826EF6EAFA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C3135D-753B-4641-9B40-F5C756AB03B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526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49F838-D727-4C3D-981F-C91357BA9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7CFDE-7B0F-4037-894D-A6CABA6358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12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04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05632" y="1570509"/>
            <a:ext cx="3936385" cy="7751546"/>
          </a:xfrm>
        </p:spPr>
        <p:txBody>
          <a:bodyPr/>
          <a:lstStyle>
            <a:lvl1pPr>
              <a:defRPr sz="2041"/>
            </a:lvl1pPr>
            <a:lvl2pPr>
              <a:defRPr sz="1786"/>
            </a:lvl2pPr>
            <a:lvl3pPr>
              <a:defRPr sz="1531"/>
            </a:lvl3pPr>
            <a:lvl4pPr>
              <a:defRPr sz="1276"/>
            </a:lvl4pPr>
            <a:lvl5pPr>
              <a:defRPr sz="1276"/>
            </a:lvl5pPr>
            <a:lvl6pPr>
              <a:defRPr sz="1276"/>
            </a:lvl6pPr>
            <a:lvl7pPr>
              <a:defRPr sz="1276"/>
            </a:lvl7pPr>
            <a:lvl8pPr>
              <a:defRPr sz="1276"/>
            </a:lvl8pPr>
            <a:lvl9pPr>
              <a:defRPr sz="1276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020"/>
            </a:lvl1pPr>
            <a:lvl2pPr marL="291602" indent="0">
              <a:buNone/>
              <a:defRPr sz="893"/>
            </a:lvl2pPr>
            <a:lvl3pPr marL="583204" indent="0">
              <a:buNone/>
              <a:defRPr sz="765"/>
            </a:lvl3pPr>
            <a:lvl4pPr marL="874806" indent="0">
              <a:buNone/>
              <a:defRPr sz="638"/>
            </a:lvl4pPr>
            <a:lvl5pPr marL="1166409" indent="0">
              <a:buNone/>
              <a:defRPr sz="638"/>
            </a:lvl5pPr>
            <a:lvl6pPr marL="1458011" indent="0">
              <a:buNone/>
              <a:defRPr sz="638"/>
            </a:lvl6pPr>
            <a:lvl7pPr marL="1749613" indent="0">
              <a:buNone/>
              <a:defRPr sz="638"/>
            </a:lvl7pPr>
            <a:lvl8pPr marL="2041215" indent="0">
              <a:buNone/>
              <a:defRPr sz="638"/>
            </a:lvl8pPr>
            <a:lvl9pPr marL="2332817" indent="0">
              <a:buNone/>
              <a:defRPr sz="638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578700-CC02-43A7-8D67-617F0C9B34C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7CBD56-090A-4AA6-BB18-0A87B6BE424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108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04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305632" y="1570509"/>
            <a:ext cx="3936385" cy="7751546"/>
          </a:xfrm>
        </p:spPr>
        <p:txBody>
          <a:bodyPr/>
          <a:lstStyle>
            <a:lvl1pPr marL="0" indent="0">
              <a:buNone/>
              <a:defRPr sz="2041"/>
            </a:lvl1pPr>
            <a:lvl2pPr marL="291602" indent="0">
              <a:buNone/>
              <a:defRPr sz="1786"/>
            </a:lvl2pPr>
            <a:lvl3pPr marL="583204" indent="0">
              <a:buNone/>
              <a:defRPr sz="1531"/>
            </a:lvl3pPr>
            <a:lvl4pPr marL="874806" indent="0">
              <a:buNone/>
              <a:defRPr sz="1276"/>
            </a:lvl4pPr>
            <a:lvl5pPr marL="1166409" indent="0">
              <a:buNone/>
              <a:defRPr sz="1276"/>
            </a:lvl5pPr>
            <a:lvl6pPr marL="1458011" indent="0">
              <a:buNone/>
              <a:defRPr sz="1276"/>
            </a:lvl6pPr>
            <a:lvl7pPr marL="1749613" indent="0">
              <a:buNone/>
              <a:defRPr sz="1276"/>
            </a:lvl7pPr>
            <a:lvl8pPr marL="2041215" indent="0">
              <a:buNone/>
              <a:defRPr sz="1276"/>
            </a:lvl8pPr>
            <a:lvl9pPr marL="2332817" indent="0">
              <a:buNone/>
              <a:defRPr sz="1276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020"/>
            </a:lvl1pPr>
            <a:lvl2pPr marL="291602" indent="0">
              <a:buNone/>
              <a:defRPr sz="893"/>
            </a:lvl2pPr>
            <a:lvl3pPr marL="583204" indent="0">
              <a:buNone/>
              <a:defRPr sz="765"/>
            </a:lvl3pPr>
            <a:lvl4pPr marL="874806" indent="0">
              <a:buNone/>
              <a:defRPr sz="638"/>
            </a:lvl4pPr>
            <a:lvl5pPr marL="1166409" indent="0">
              <a:buNone/>
              <a:defRPr sz="638"/>
            </a:lvl5pPr>
            <a:lvl6pPr marL="1458011" indent="0">
              <a:buNone/>
              <a:defRPr sz="638"/>
            </a:lvl6pPr>
            <a:lvl7pPr marL="1749613" indent="0">
              <a:buNone/>
              <a:defRPr sz="638"/>
            </a:lvl7pPr>
            <a:lvl8pPr marL="2041215" indent="0">
              <a:buNone/>
              <a:defRPr sz="638"/>
            </a:lvl8pPr>
            <a:lvl9pPr marL="2332817" indent="0">
              <a:buNone/>
              <a:defRPr sz="638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CF08AA-2110-42CD-8773-E3A4EF59A3C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69A334-02AD-4810-8742-6DB93C5EA25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90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94DBB-917B-4186-A703-7409F7CF8E5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2B72EE-4B45-425F-B500-026DA88CB77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547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4D20DD-EE55-4DDE-BB8B-8D151B9371C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586A-009D-4946-86B1-6BEB0D580BF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680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736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34571" y="580736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571" y="2903673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34571" y="10109835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6/15/2017</a:t>
            </a:fld>
            <a:endParaRPr 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75659" y="10109835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91500" y="10109835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94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txStyles>
    <p:titleStyle>
      <a:lvl1pPr algn="l" defTabSz="583204" rtl="0" eaLnBrk="1" latinLnBrk="0" hangingPunct="1">
        <a:lnSpc>
          <a:spcPct val="90000"/>
        </a:lnSpc>
        <a:spcBef>
          <a:spcPct val="0"/>
        </a:spcBef>
        <a:buNone/>
        <a:defRPr kumimoji="1" sz="28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5801" indent="-145801" algn="l" defTabSz="583204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kumimoji="1" sz="1786" kern="1200">
          <a:solidFill>
            <a:schemeClr val="tx1"/>
          </a:solidFill>
          <a:latin typeface="+mn-lt"/>
          <a:ea typeface="+mn-ea"/>
          <a:cs typeface="+mn-cs"/>
        </a:defRPr>
      </a:lvl1pPr>
      <a:lvl2pPr marL="437403" indent="-145801" algn="l" defTabSz="583204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29005" indent="-145801" algn="l" defTabSz="583204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kumimoji="1"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1020608" indent="-145801" algn="l" defTabSz="583204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312210" indent="-145801" algn="l" defTabSz="583204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603812" indent="-145801" algn="l" defTabSz="583204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895414" indent="-145801" algn="l" defTabSz="583204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187016" indent="-145801" algn="l" defTabSz="583204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478618" indent="-145801" algn="l" defTabSz="583204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83204" rtl="0" eaLnBrk="1" latinLnBrk="0" hangingPunct="1"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602" algn="l" defTabSz="583204" rtl="0" eaLnBrk="1" latinLnBrk="0" hangingPunct="1"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3204" algn="l" defTabSz="583204" rtl="0" eaLnBrk="1" latinLnBrk="0" hangingPunct="1"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806" algn="l" defTabSz="583204" rtl="0" eaLnBrk="1" latinLnBrk="0" hangingPunct="1"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6409" algn="l" defTabSz="583204" rtl="0" eaLnBrk="1" latinLnBrk="0" hangingPunct="1"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8011" algn="l" defTabSz="583204" rtl="0" eaLnBrk="1" latinLnBrk="0" hangingPunct="1"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9613" algn="l" defTabSz="583204" rtl="0" eaLnBrk="1" latinLnBrk="0" hangingPunct="1"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1215" algn="l" defTabSz="583204" rtl="0" eaLnBrk="1" latinLnBrk="0" hangingPunct="1"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2817" algn="l" defTabSz="583204" rtl="0" eaLnBrk="1" latinLnBrk="0" hangingPunct="1">
        <a:defRPr kumimoji="1"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gif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jpeg"/><Relationship Id="rId4" Type="http://schemas.openxmlformats.org/officeDocument/2006/relationships/image" Target="../media/image3.emf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7813963" cy="10910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05" y="4433670"/>
            <a:ext cx="4030256" cy="4894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42" y="9755730"/>
            <a:ext cx="138081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44" y="5018821"/>
            <a:ext cx="526085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356110" y="5038027"/>
            <a:ext cx="4515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990" dirty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</a:rPr>
              <a:t>実施日</a:t>
            </a:r>
            <a:endParaRPr lang="en-US" sz="990" dirty="0">
              <a:solidFill>
                <a:schemeClr val="bg1"/>
              </a:solidFill>
              <a:latin typeface="MS PGothic" pitchFamily="34" charset="-128"/>
              <a:ea typeface="MS PGothic" pitchFamily="34" charset="-128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83617" y="4762179"/>
            <a:ext cx="3223009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dirty="0" smtClean="0">
                <a:solidFill>
                  <a:schemeClr val="accent5">
                    <a:lumMod val="50000"/>
                  </a:schemeClr>
                </a:solidFill>
                <a:latin typeface="HGPSoeiKakugothicUB" pitchFamily="50" charset="-128"/>
                <a:ea typeface="HGPSoeiKakugothicUB" pitchFamily="50" charset="-128"/>
              </a:rPr>
              <a:t>7</a:t>
            </a:r>
            <a:r>
              <a:rPr lang="ja-JP" altLang="en-US" sz="3200" dirty="0" smtClean="0">
                <a:solidFill>
                  <a:schemeClr val="accent5">
                    <a:lumMod val="50000"/>
                  </a:schemeClr>
                </a:solidFill>
                <a:latin typeface="HGPSoeiKakugothicUB" pitchFamily="50" charset="-128"/>
                <a:ea typeface="HGPSoeiKakugothicUB" pitchFamily="50" charset="-128"/>
              </a:rPr>
              <a:t>月</a:t>
            </a:r>
            <a:r>
              <a:rPr lang="en-US" altLang="ja-JP" sz="3200" dirty="0" smtClean="0">
                <a:solidFill>
                  <a:schemeClr val="accent5">
                    <a:lumMod val="50000"/>
                  </a:schemeClr>
                </a:solidFill>
                <a:latin typeface="HGPSoeiKakugothicUB" pitchFamily="50" charset="-128"/>
                <a:ea typeface="HGPSoeiKakugothicUB" pitchFamily="50" charset="-128"/>
              </a:rPr>
              <a:t>9</a:t>
            </a:r>
            <a:r>
              <a:rPr lang="ja-JP" altLang="en-US" sz="3200" dirty="0" smtClean="0">
                <a:solidFill>
                  <a:schemeClr val="accent5">
                    <a:lumMod val="50000"/>
                  </a:schemeClr>
                </a:solidFill>
                <a:latin typeface="HGPSoeiKakugothicUB" pitchFamily="50" charset="-128"/>
                <a:ea typeface="HGPSoeiKakugothicUB" pitchFamily="50" charset="-128"/>
              </a:rPr>
              <a:t>日</a:t>
            </a:r>
            <a:r>
              <a:rPr lang="ja-JP" altLang="en-US" sz="3200" dirty="0" smtClean="0">
                <a:solidFill>
                  <a:srgbClr val="FF0000"/>
                </a:solidFill>
                <a:latin typeface="HGPSoeiKakugothicUB" pitchFamily="50" charset="-128"/>
                <a:ea typeface="HGPSoeiKakugothicUB" pitchFamily="50" charset="-128"/>
              </a:rPr>
              <a:t>（日）</a:t>
            </a:r>
            <a:endParaRPr lang="en-US" altLang="ja-JP" sz="3200" dirty="0" smtClean="0">
              <a:solidFill>
                <a:srgbClr val="FF0000"/>
              </a:solidFill>
              <a:latin typeface="HGPSoeiKakugothicUB" pitchFamily="50" charset="-128"/>
              <a:ea typeface="HGPSoeiKakugothicUB" pitchFamily="50" charset="-128"/>
            </a:endParaRPr>
          </a:p>
          <a:p>
            <a:r>
              <a:rPr lang="ja-JP" altLang="en-US" sz="1050" dirty="0" smtClean="0">
                <a:latin typeface="HGPSoeiKakugothicUB" pitchFamily="50" charset="-128"/>
                <a:ea typeface="HGPSoeiKakugothicUB" pitchFamily="50" charset="-128"/>
              </a:rPr>
              <a:t>午前</a:t>
            </a:r>
            <a:r>
              <a:rPr lang="en-US" altLang="ja-JP" sz="1050" dirty="0" smtClean="0">
                <a:latin typeface="HGPSoeiKakugothicUB" pitchFamily="50" charset="-128"/>
                <a:ea typeface="HGPSoeiKakugothicUB" pitchFamily="50" charset="-128"/>
              </a:rPr>
              <a:t>7</a:t>
            </a:r>
            <a:r>
              <a:rPr lang="ja-JP" altLang="en-US" sz="1050" dirty="0" smtClean="0">
                <a:latin typeface="HGPSoeiKakugothicUB" pitchFamily="50" charset="-128"/>
                <a:ea typeface="HGPSoeiKakugothicUB" pitchFamily="50" charset="-128"/>
              </a:rPr>
              <a:t>時</a:t>
            </a:r>
            <a:r>
              <a:rPr lang="en-US" altLang="ja-JP" sz="1050" dirty="0" smtClean="0">
                <a:latin typeface="HGPSoeiKakugothicUB" pitchFamily="50" charset="-128"/>
                <a:ea typeface="HGPSoeiKakugothicUB" pitchFamily="50" charset="-128"/>
              </a:rPr>
              <a:t>45</a:t>
            </a:r>
            <a:r>
              <a:rPr lang="ja-JP" altLang="en-US" sz="1050" dirty="0" smtClean="0">
                <a:latin typeface="HGPSoeiKakugothicUB" pitchFamily="50" charset="-128"/>
                <a:ea typeface="HGPSoeiKakugothicUB" pitchFamily="50" charset="-128"/>
              </a:rPr>
              <a:t>分までに北上市</a:t>
            </a:r>
            <a:r>
              <a:rPr lang="ja-JP" altLang="en-US" sz="1050" dirty="0">
                <a:latin typeface="HGPSoeiKakugothicUB" pitchFamily="50" charset="-128"/>
                <a:ea typeface="HGPSoeiKakugothicUB" pitchFamily="50" charset="-128"/>
              </a:rPr>
              <a:t>役所正門前に集合</a:t>
            </a:r>
          </a:p>
        </p:txBody>
      </p:sp>
      <p:pic>
        <p:nvPicPr>
          <p:cNvPr id="50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63" y="5611201"/>
            <a:ext cx="526085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339629" y="5638447"/>
            <a:ext cx="451516" cy="152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ja-JP" altLang="en-US" sz="990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</a:rPr>
              <a:t>参加料</a:t>
            </a:r>
            <a:endParaRPr lang="en-US" sz="990" dirty="0">
              <a:solidFill>
                <a:schemeClr val="bg1"/>
              </a:solidFill>
              <a:latin typeface="MS PGothic" pitchFamily="34" charset="-128"/>
              <a:ea typeface="MS PGothic" pitchFamily="34" charset="-128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0732" y="9823547"/>
            <a:ext cx="13388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70" dirty="0">
                <a:solidFill>
                  <a:srgbClr val="0068B6"/>
                </a:solidFill>
                <a:latin typeface="HGPSoeiKakugothicUB" pitchFamily="50" charset="-128"/>
                <a:ea typeface="HGPSoeiKakugothicUB" pitchFamily="50" charset="-128"/>
              </a:rPr>
              <a:t>お問い合わせ</a:t>
            </a:r>
          </a:p>
          <a:p>
            <a:r>
              <a:rPr lang="ja-JP" altLang="en-US" sz="1470" dirty="0">
                <a:solidFill>
                  <a:srgbClr val="0068B6"/>
                </a:solidFill>
                <a:latin typeface="HGPSoeiKakugothicUB" pitchFamily="50" charset="-128"/>
                <a:ea typeface="HGPSoeiKakugothicUB" pitchFamily="50" charset="-128"/>
              </a:rPr>
              <a:t>お申込み</a:t>
            </a:r>
            <a:endParaRPr lang="en-US" sz="1470" dirty="0">
              <a:solidFill>
                <a:srgbClr val="0068B6"/>
              </a:solidFill>
              <a:latin typeface="HGPSoeiKakugothicUB" pitchFamily="50" charset="-128"/>
              <a:ea typeface="HGPSoeiKakugothicUB" pitchFamily="50" charset="-128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071088" y="10007775"/>
            <a:ext cx="23640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 smtClean="0">
                <a:latin typeface="MS PGothic" pitchFamily="34" charset="-128"/>
                <a:ea typeface="MS PGothic" pitchFamily="34" charset="-128"/>
              </a:rPr>
              <a:t>TEL/FAX</a:t>
            </a:r>
            <a:r>
              <a:rPr lang="ja-JP" altLang="en-US" sz="1200" b="1" dirty="0" smtClean="0">
                <a:latin typeface="MS PGothic" pitchFamily="34" charset="-128"/>
                <a:ea typeface="MS PGothic" pitchFamily="34" charset="-128"/>
              </a:rPr>
              <a:t>：</a:t>
            </a:r>
            <a:r>
              <a:rPr lang="en-US" altLang="ja-JP" sz="1800" b="1" dirty="0" smtClean="0">
                <a:latin typeface="MS PGothic" pitchFamily="34" charset="-128"/>
                <a:ea typeface="MS PGothic" pitchFamily="34" charset="-128"/>
              </a:rPr>
              <a:t>0197-63-4497</a:t>
            </a:r>
          </a:p>
          <a:p>
            <a:r>
              <a:rPr lang="en-US" sz="1200" b="1" dirty="0" smtClean="0">
                <a:latin typeface="MS PGothic" pitchFamily="34" charset="-128"/>
                <a:ea typeface="MS PGothic" pitchFamily="34" charset="-128"/>
              </a:rPr>
              <a:t>E-Mail：kiah@kitakami.ne.jp</a:t>
            </a:r>
            <a:endParaRPr lang="en-US" sz="1200" b="1" dirty="0">
              <a:latin typeface="MS PGothic" pitchFamily="34" charset="-128"/>
              <a:ea typeface="MS PGothic" pitchFamily="34" charset="-128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307799" y="10033178"/>
            <a:ext cx="307532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〒</a:t>
            </a:r>
            <a:r>
              <a:rPr lang="en-US" altLang="ja-JP" sz="1000" dirty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024-0051</a:t>
            </a:r>
            <a:r>
              <a:rPr lang="ja-JP" altLang="en-US" sz="1000" dirty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　</a:t>
            </a:r>
            <a:endParaRPr lang="en-US" altLang="ja-JP" sz="1000" dirty="0" smtClean="0">
              <a:solidFill>
                <a:schemeClr val="bg1"/>
              </a:solidFill>
              <a:latin typeface="HGPSoeiKakugothicUB" pitchFamily="50" charset="-128"/>
              <a:ea typeface="HGPSoeiKakugothicUB" pitchFamily="50" charset="-128"/>
            </a:endParaRPr>
          </a:p>
          <a:p>
            <a:r>
              <a:rPr lang="ja-JP" altLang="en-US" sz="1000" dirty="0" smtClean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北上市</a:t>
            </a:r>
            <a:r>
              <a:rPr lang="ja-JP" altLang="en-US" sz="1000" dirty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大通り</a:t>
            </a:r>
            <a:r>
              <a:rPr lang="en-US" altLang="ja-JP" sz="1000" dirty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1-3-1</a:t>
            </a:r>
            <a:r>
              <a:rPr lang="ja-JP" altLang="en-US" sz="1000" dirty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　北上市生涯学習</a:t>
            </a:r>
            <a:r>
              <a:rPr lang="ja-JP" altLang="en-US" sz="1000" dirty="0" smtClean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センター内</a:t>
            </a:r>
            <a:endParaRPr lang="en-US" altLang="zh-TW" sz="1000" dirty="0" smtClean="0">
              <a:solidFill>
                <a:schemeClr val="bg1"/>
              </a:solidFill>
              <a:latin typeface="HGPSoeiKakugothicUB" pitchFamily="50" charset="-128"/>
              <a:ea typeface="HGPSoeiKakugothicUB" pitchFamily="50" charset="-128"/>
            </a:endParaRPr>
          </a:p>
          <a:p>
            <a:r>
              <a:rPr lang="ja-JP" altLang="en-US" sz="900" dirty="0" smtClean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（</a:t>
            </a:r>
            <a:r>
              <a:rPr lang="zh-TW" altLang="en-US" sz="900" dirty="0" smtClean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月</a:t>
            </a:r>
            <a:r>
              <a:rPr lang="zh-TW" altLang="en-US" sz="900" dirty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～土 </a:t>
            </a:r>
            <a:r>
              <a:rPr lang="en-US" altLang="zh-TW" sz="900" dirty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13:00</a:t>
            </a:r>
            <a:r>
              <a:rPr lang="zh-TW" altLang="en-US" sz="900" dirty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～</a:t>
            </a:r>
            <a:r>
              <a:rPr lang="en-US" altLang="zh-TW" sz="900" dirty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19:00,</a:t>
            </a:r>
            <a:r>
              <a:rPr lang="zh-TW" altLang="en-US" sz="900" dirty="0">
                <a:solidFill>
                  <a:schemeClr val="bg1"/>
                </a:solidFill>
                <a:latin typeface="HGPSoeiKakugothicUB" pitchFamily="50" charset="-128"/>
                <a:ea typeface="HGPSoeiKakugothicUB" pitchFamily="50" charset="-128"/>
              </a:rPr>
              <a:t>第三水曜日休館）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1494036" y="436460"/>
            <a:ext cx="571983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000" b="1" dirty="0" smtClean="0">
                <a:ln w="1905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フィールド</a:t>
            </a:r>
            <a:r>
              <a:rPr lang="ja-JP" altLang="en-US" sz="2800" b="1" dirty="0" smtClean="0">
                <a:ln w="1905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ja-JP" altLang="en-US" sz="6000" b="1" dirty="0" smtClean="0">
                <a:ln w="1905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トリップ</a:t>
            </a:r>
            <a:endParaRPr lang="ja-JP" altLang="en-US" sz="7200" b="1" dirty="0">
              <a:ln w="19050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883617" y="5521411"/>
            <a:ext cx="3290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dirty="0" smtClean="0">
                <a:latin typeface="HGPSoeiKakugothicUB" pitchFamily="50" charset="-128"/>
                <a:ea typeface="HGPSoeiKakugothicUB" pitchFamily="50" charset="-128"/>
              </a:rPr>
              <a:t>おと</a:t>
            </a:r>
            <a:r>
              <a:rPr lang="ja-JP" altLang="en-US" sz="1800" dirty="0">
                <a:latin typeface="HGPSoeiKakugothicUB" pitchFamily="50" charset="-128"/>
                <a:ea typeface="HGPSoeiKakugothicUB" pitchFamily="50" charset="-128"/>
              </a:rPr>
              <a:t>な</a:t>
            </a:r>
            <a:r>
              <a:rPr lang="ja-JP" altLang="en-US" sz="1800" dirty="0" smtClean="0">
                <a:latin typeface="HGPSoeiKakugothicUB" pitchFamily="50" charset="-128"/>
                <a:ea typeface="HGPSoeiKakugothicUB" pitchFamily="50" charset="-128"/>
              </a:rPr>
              <a:t>：￥</a:t>
            </a:r>
            <a:r>
              <a:rPr lang="en-US" altLang="ja-JP" sz="1800" dirty="0" smtClean="0">
                <a:latin typeface="HGPSoeiKakugothicUB" pitchFamily="50" charset="-128"/>
                <a:ea typeface="HGPSoeiKakugothicUB" pitchFamily="50" charset="-128"/>
              </a:rPr>
              <a:t>4,000</a:t>
            </a:r>
            <a:r>
              <a:rPr lang="ja-JP" altLang="en-US" sz="1200" dirty="0" smtClean="0">
                <a:latin typeface="HGPSoeiKakugothicUB" pitchFamily="50" charset="-128"/>
                <a:ea typeface="HGPSoeiKakugothicUB" pitchFamily="50" charset="-128"/>
              </a:rPr>
              <a:t>（中学生以上）</a:t>
            </a:r>
            <a:endParaRPr lang="en-US" altLang="ja-JP" sz="1200" dirty="0">
              <a:latin typeface="HGPSoeiKakugothicUB" pitchFamily="50" charset="-128"/>
              <a:ea typeface="HGPSoeiKakugothicUB" pitchFamily="50" charset="-128"/>
            </a:endParaRPr>
          </a:p>
          <a:p>
            <a:r>
              <a:rPr lang="ja-JP" altLang="en-US" sz="1800" dirty="0" smtClean="0">
                <a:latin typeface="HGPSoeiKakugothicUB" pitchFamily="50" charset="-128"/>
                <a:ea typeface="HGPSoeiKakugothicUB" pitchFamily="50" charset="-128"/>
              </a:rPr>
              <a:t>こども：￥</a:t>
            </a:r>
            <a:r>
              <a:rPr lang="en-US" altLang="ja-JP" sz="1800" dirty="0" smtClean="0">
                <a:latin typeface="HGPSoeiKakugothicUB" pitchFamily="50" charset="-128"/>
                <a:ea typeface="HGPSoeiKakugothicUB" pitchFamily="50" charset="-128"/>
              </a:rPr>
              <a:t>2,000</a:t>
            </a:r>
            <a:r>
              <a:rPr lang="ja-JP" altLang="en-US" sz="1200" dirty="0" smtClean="0">
                <a:latin typeface="HGPSoeiKakugothicUB" pitchFamily="50" charset="-128"/>
                <a:ea typeface="HGPSoeiKakugothicUB" pitchFamily="50" charset="-128"/>
              </a:rPr>
              <a:t>（小学生以下）</a:t>
            </a:r>
            <a:endParaRPr lang="en-US" altLang="ja-JP" sz="1200" dirty="0" smtClean="0">
              <a:latin typeface="HGPSoeiKakugothicUB" pitchFamily="50" charset="-128"/>
              <a:ea typeface="HGPSoeiKakugothicUB" pitchFamily="50" charset="-128"/>
            </a:endParaRPr>
          </a:p>
          <a:p>
            <a:r>
              <a:rPr lang="en-US" altLang="ja-JP" sz="900" b="1" dirty="0" smtClean="0"/>
              <a:t>※</a:t>
            </a:r>
            <a:r>
              <a:rPr lang="ja-JP" altLang="en-US" sz="900" b="1" dirty="0" smtClean="0"/>
              <a:t>バス代金、乗船、</a:t>
            </a:r>
            <a:r>
              <a:rPr lang="en-US" altLang="ja-JP" sz="900" b="1" dirty="0" smtClean="0"/>
              <a:t>BBQ</a:t>
            </a:r>
            <a:r>
              <a:rPr lang="ja-JP" altLang="en-US" sz="900" b="1" dirty="0" err="1" smtClean="0"/>
              <a:t>、</a:t>
            </a:r>
            <a:r>
              <a:rPr lang="ja-JP" altLang="en-US" sz="900" b="1" dirty="0" smtClean="0"/>
              <a:t>旅行傷害保険料込み</a:t>
            </a:r>
            <a:endParaRPr lang="en-US" altLang="ja-JP" sz="900" b="1" dirty="0" smtClean="0"/>
          </a:p>
          <a:p>
            <a:r>
              <a:rPr lang="en-US" altLang="ja-JP" sz="900" b="1" dirty="0" smtClean="0"/>
              <a:t>※</a:t>
            </a:r>
            <a:r>
              <a:rPr lang="ja-JP" altLang="en-US" sz="900" b="1" dirty="0" smtClean="0"/>
              <a:t>温泉入浴には別途、入浴料金が必要です。</a:t>
            </a:r>
            <a:r>
              <a:rPr lang="en-US" altLang="ja-JP" sz="900" b="1" dirty="0" smtClean="0"/>
              <a:t> (</a:t>
            </a:r>
            <a:r>
              <a:rPr lang="ja-JP" altLang="en-US" sz="900" b="1" dirty="0" smtClean="0"/>
              <a:t>大人：</a:t>
            </a:r>
            <a:r>
              <a:rPr lang="en-US" altLang="ja-JP" sz="900" b="1" dirty="0"/>
              <a:t> 500</a:t>
            </a:r>
            <a:r>
              <a:rPr lang="ja-JP" altLang="en-US" sz="900" b="1" dirty="0"/>
              <a:t>円）</a:t>
            </a:r>
            <a:endParaRPr lang="ja-JP" altLang="en-US" sz="1200" b="1" dirty="0"/>
          </a:p>
        </p:txBody>
      </p:sp>
      <p:pic>
        <p:nvPicPr>
          <p:cNvPr id="66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29" y="6597214"/>
            <a:ext cx="526085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TextBox 50"/>
          <p:cNvSpPr txBox="1"/>
          <p:nvPr/>
        </p:nvSpPr>
        <p:spPr>
          <a:xfrm>
            <a:off x="366795" y="6630966"/>
            <a:ext cx="45151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ja-JP" altLang="en-US" sz="800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</a:rPr>
              <a:t>募集人数</a:t>
            </a:r>
            <a:endParaRPr lang="en-US" sz="800" dirty="0">
              <a:solidFill>
                <a:schemeClr val="bg1"/>
              </a:solidFill>
              <a:latin typeface="MS PGothic" pitchFamily="34" charset="-128"/>
              <a:ea typeface="MS PGothic" pitchFamily="34" charset="-128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883617" y="6470586"/>
            <a:ext cx="3116907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</a:t>
            </a:r>
            <a:r>
              <a:rPr lang="en-US" altLang="ja-JP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</a:t>
            </a:r>
            <a:r>
              <a:rPr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名</a:t>
            </a:r>
            <a:r>
              <a:rPr kumimoji="0" lang="ja-JP" altLang="en-US" sz="900" b="1" dirty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（当ルームのボランティア登録者優先です</a:t>
            </a:r>
            <a:r>
              <a:rPr kumimoji="0" lang="ja-JP" altLang="en-US" sz="900" b="1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endParaRPr kumimoji="0" lang="en-US" altLang="ja-JP" sz="900" b="1" dirty="0" smtClean="0">
              <a:solidFill>
                <a:schemeClr val="tx2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kumimoji="0" lang="en-US" altLang="ja-JP" sz="800" b="1" dirty="0" smtClean="0">
              <a:solidFill>
                <a:schemeClr val="tx2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0" lang="ja-JP" altLang="en-US" sz="1100" b="1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申し込みは</a:t>
            </a:r>
            <a:r>
              <a:rPr kumimoji="0" lang="en-US" altLang="ja-JP" sz="1100" b="1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6</a:t>
            </a:r>
            <a:r>
              <a:rPr kumimoji="0" lang="ja-JP" altLang="en-US" sz="1100" b="1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kumimoji="0" lang="en-US" altLang="ja-JP" sz="1100" b="1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28</a:t>
            </a:r>
            <a:r>
              <a:rPr kumimoji="0" lang="ja-JP" altLang="en-US" sz="1100" b="1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日（水</a:t>
            </a:r>
            <a:r>
              <a:rPr kumimoji="0" lang="en-US" altLang="ja-JP" sz="1100" b="1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r>
              <a:rPr kumimoji="0" lang="ja-JP" altLang="en-US" sz="1000" dirty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までに</a:t>
            </a:r>
            <a:r>
              <a:rPr kumimoji="0" lang="ja-JP" altLang="en-US" sz="1000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endParaRPr kumimoji="0" lang="en-US" altLang="ja-JP" sz="1000" dirty="0" smtClean="0">
              <a:solidFill>
                <a:schemeClr val="tx2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0" lang="ja-JP" altLang="en-US" sz="1000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電話、ファックス</a:t>
            </a:r>
            <a:r>
              <a:rPr kumimoji="0" lang="ja-JP" altLang="en-US" sz="1000" dirty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、または電子メールで</a:t>
            </a:r>
            <a:r>
              <a:rPr kumimoji="0" lang="ja-JP" altLang="en-US" sz="1000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！</a:t>
            </a:r>
            <a:endParaRPr kumimoji="0" lang="en-US" altLang="ja-JP" sz="1000" dirty="0" smtClean="0">
              <a:solidFill>
                <a:schemeClr val="tx2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0" lang="ja-JP" altLang="en-US" sz="1000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申し込み</a:t>
            </a:r>
            <a:r>
              <a:rPr kumimoji="0" lang="ja-JP" altLang="en-US" sz="1000" dirty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時には、旅行傷害保険加入のため、参加者のフルネームと連絡先（住所と電話番号）をお知らせください。</a:t>
            </a:r>
          </a:p>
          <a:p>
            <a:r>
              <a:rPr kumimoji="0" lang="ja-JP" altLang="en-US" sz="1000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参加料</a:t>
            </a:r>
            <a:r>
              <a:rPr kumimoji="0" lang="ja-JP" altLang="en-US" sz="1000" dirty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は、事前にルームにて入金いただけると</a:t>
            </a:r>
            <a:r>
              <a:rPr kumimoji="0" lang="ja-JP" altLang="en-US" sz="1000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助かります（</a:t>
            </a:r>
            <a:r>
              <a:rPr kumimoji="0" lang="ja-JP" altLang="en-US" sz="1000" dirty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当日でも</a:t>
            </a:r>
            <a:r>
              <a:rPr kumimoji="0" lang="en-US" altLang="ja-JP" sz="1000" dirty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OK</a:t>
            </a:r>
            <a:r>
              <a:rPr kumimoji="0" lang="ja-JP" altLang="en-US" sz="1000" dirty="0" smtClean="0"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endParaRPr kumimoji="0" lang="ja-JP" altLang="en-US" sz="1000" dirty="0">
              <a:solidFill>
                <a:schemeClr val="tx2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69" name="グループ化 68"/>
          <p:cNvGrpSpPr/>
          <p:nvPr/>
        </p:nvGrpSpPr>
        <p:grpSpPr>
          <a:xfrm>
            <a:off x="2094697" y="9610474"/>
            <a:ext cx="526520" cy="476685"/>
            <a:chOff x="889000" y="8147511"/>
            <a:chExt cx="965199" cy="873843"/>
          </a:xfrm>
        </p:grpSpPr>
        <p:sp>
          <p:nvSpPr>
            <p:cNvPr id="70" name="円/楕円 69"/>
            <p:cNvSpPr/>
            <p:nvPr/>
          </p:nvSpPr>
          <p:spPr>
            <a:xfrm>
              <a:off x="1079500" y="8286750"/>
              <a:ext cx="584200" cy="584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0796" tIns="50398" rIns="100796" bIns="503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 sz="2263"/>
            </a:p>
          </p:txBody>
        </p:sp>
        <p:pic>
          <p:nvPicPr>
            <p:cNvPr id="71" name="図 7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78" t="14643" r="9912" b="13764"/>
            <a:stretch/>
          </p:blipFill>
          <p:spPr>
            <a:xfrm>
              <a:off x="889000" y="8147511"/>
              <a:ext cx="965199" cy="873843"/>
            </a:xfrm>
            <a:prstGeom prst="rect">
              <a:avLst/>
            </a:prstGeom>
          </p:spPr>
        </p:pic>
      </p:grpSp>
      <p:sp>
        <p:nvSpPr>
          <p:cNvPr id="23" name="テキスト ボックス 22"/>
          <p:cNvSpPr txBox="1"/>
          <p:nvPr/>
        </p:nvSpPr>
        <p:spPr>
          <a:xfrm>
            <a:off x="1494036" y="1720114"/>
            <a:ext cx="45948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　</a:t>
            </a:r>
            <a:endParaRPr kumimoji="1" lang="ja-JP" altLang="en-US" sz="2000" dirty="0"/>
          </a:p>
        </p:txBody>
      </p:sp>
      <p:pic>
        <p:nvPicPr>
          <p:cNvPr id="72" name="図 7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45" y="3015555"/>
            <a:ext cx="1820731" cy="13655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テキスト ボックス 24"/>
          <p:cNvSpPr txBox="1"/>
          <p:nvPr/>
        </p:nvSpPr>
        <p:spPr>
          <a:xfrm>
            <a:off x="1355150" y="1392452"/>
            <a:ext cx="62972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北上市国際交流</a:t>
            </a:r>
            <a:r>
              <a:rPr lang="ja-JP" altLang="en-US" sz="12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ルーム主催のフィールドトリップも今年で</a:t>
            </a:r>
            <a:r>
              <a:rPr lang="en-US" altLang="ja-JP" sz="12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16</a:t>
            </a:r>
            <a:r>
              <a:rPr lang="ja-JP" altLang="en-US" sz="12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回目。</a:t>
            </a:r>
            <a:endParaRPr lang="en-US" altLang="ja-JP" sz="1200" b="1" dirty="0" smtClean="0">
              <a:solidFill>
                <a:schemeClr val="accent5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今回は、大船渡市の碁石海岸で「</a:t>
            </a:r>
            <a:r>
              <a:rPr lang="ja-JP" altLang="ja-JP" sz="12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穴通</a:t>
            </a:r>
            <a:r>
              <a:rPr lang="ja-JP" altLang="ja-JP" sz="1200" b="1" dirty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船」</a:t>
            </a:r>
            <a:r>
              <a:rPr lang="ja-JP" altLang="en-US" sz="12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に乗って巨岩奇岩が迫る船上の爽快大冒険！！そして自然</a:t>
            </a:r>
            <a:r>
              <a:rPr lang="ja-JP" altLang="en-US" sz="1200" b="1" dirty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豊</a:t>
            </a:r>
            <a:r>
              <a:rPr lang="ja-JP" altLang="en-US" sz="12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かな碁石海岸キャンプ場で美味しいバーベキューを体験</a:t>
            </a:r>
            <a:r>
              <a:rPr lang="ja-JP" altLang="en-US" sz="12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します。</a:t>
            </a:r>
            <a:r>
              <a:rPr lang="ja-JP" altLang="en-US" sz="12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帰り道</a:t>
            </a:r>
            <a:r>
              <a:rPr lang="ja-JP" altLang="en-US" sz="12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は「美肌の湯」として人気がある大船渡</a:t>
            </a:r>
            <a:r>
              <a:rPr lang="ja-JP" altLang="en-US" sz="12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五葉温泉に立ち寄り、希望者は天然のお湯を堪能しましょう。</a:t>
            </a:r>
            <a:endParaRPr lang="ja-JP" altLang="en-US" sz="1200" b="1" dirty="0">
              <a:solidFill>
                <a:schemeClr val="accent5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73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435" y="4594837"/>
            <a:ext cx="3163712" cy="3953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" name="TextBox 44"/>
          <p:cNvSpPr txBox="1"/>
          <p:nvPr/>
        </p:nvSpPr>
        <p:spPr>
          <a:xfrm>
            <a:off x="5254455" y="4721774"/>
            <a:ext cx="1225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>
                <a:solidFill>
                  <a:schemeClr val="accent5">
                    <a:lumMod val="75000"/>
                  </a:schemeClr>
                </a:solidFill>
                <a:latin typeface="HGPSoeiKakugothicUB" pitchFamily="50" charset="-128"/>
                <a:ea typeface="HGPSoeiKakugothicUB" pitchFamily="50" charset="-128"/>
              </a:rPr>
              <a:t>スケジュール</a:t>
            </a:r>
            <a:endParaRPr lang="en-US" altLang="ja-JP" sz="1600" dirty="0" smtClean="0">
              <a:solidFill>
                <a:schemeClr val="accent5">
                  <a:lumMod val="75000"/>
                </a:schemeClr>
              </a:solidFill>
              <a:latin typeface="HGPSoeiKakugothicUB" pitchFamily="50" charset="-128"/>
              <a:ea typeface="HGPSoeiKakugothicUB" pitchFamily="50" charset="-128"/>
            </a:endParaRPr>
          </a:p>
        </p:txBody>
      </p:sp>
      <p:pic>
        <p:nvPicPr>
          <p:cNvPr id="31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39" y="8262925"/>
            <a:ext cx="526085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50"/>
          <p:cNvSpPr txBox="1"/>
          <p:nvPr/>
        </p:nvSpPr>
        <p:spPr>
          <a:xfrm>
            <a:off x="341905" y="8296677"/>
            <a:ext cx="45151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ja-JP" altLang="en-US" sz="800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</a:rPr>
              <a:t>注意</a:t>
            </a:r>
            <a:r>
              <a:rPr lang="ja-JP" altLang="en-US" sz="800" dirty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</a:rPr>
              <a:t>事項</a:t>
            </a:r>
            <a:endParaRPr lang="en-US" sz="800" dirty="0">
              <a:solidFill>
                <a:schemeClr val="bg1"/>
              </a:solidFill>
              <a:latin typeface="MS PGothic" pitchFamily="34" charset="-128"/>
              <a:ea typeface="MS PGothic" pitchFamily="34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883617" y="8213480"/>
            <a:ext cx="290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・乗船時、足場が滑りやすいので、運動靴、ズボンなどの動きやすい服装でお越しください。</a:t>
            </a:r>
            <a:r>
              <a:rPr lang="en-US" altLang="ja-JP" sz="10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lang="ja-JP" altLang="en-US" sz="10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サンダル、ハイヒール不可）</a:t>
            </a:r>
            <a:endParaRPr lang="en-US" altLang="ja-JP" sz="10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・波が高いときなど、波しぶきをかぶる</a:t>
            </a:r>
            <a:endParaRPr lang="en-US" altLang="ja-JP" sz="10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ことがありますので、着替えなどを</a:t>
            </a:r>
            <a:endParaRPr lang="en-US" altLang="ja-JP" sz="10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00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ご用意ください。</a:t>
            </a:r>
            <a:endParaRPr lang="en-US" altLang="ja-JP" sz="1000" dirty="0" smtClean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459177" y="5051657"/>
            <a:ext cx="331639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b="1" dirty="0">
                <a:latin typeface="+mn-ea"/>
              </a:rPr>
              <a:t>7</a:t>
            </a:r>
            <a:r>
              <a:rPr lang="ja-JP" altLang="ja-JP" sz="1000" b="1" dirty="0">
                <a:latin typeface="+mn-ea"/>
              </a:rPr>
              <a:t>：</a:t>
            </a:r>
            <a:r>
              <a:rPr lang="en-US" altLang="ja-JP" sz="1000" b="1" dirty="0" smtClean="0">
                <a:latin typeface="+mn-ea"/>
              </a:rPr>
              <a:t>45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dirty="0" smtClean="0">
                <a:latin typeface="+mn-ea"/>
              </a:rPr>
              <a:t>集合</a:t>
            </a:r>
            <a:endParaRPr lang="ja-JP" altLang="ja-JP" sz="1000" dirty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b="1" dirty="0">
                <a:latin typeface="+mn-ea"/>
              </a:rPr>
              <a:t>8</a:t>
            </a:r>
            <a:r>
              <a:rPr lang="ja-JP" altLang="ja-JP" sz="1000" b="1" dirty="0">
                <a:latin typeface="+mn-ea"/>
              </a:rPr>
              <a:t>：</a:t>
            </a:r>
            <a:r>
              <a:rPr lang="en-US" altLang="ja-JP" sz="1000" b="1" dirty="0">
                <a:latin typeface="+mn-ea"/>
              </a:rPr>
              <a:t>00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dirty="0">
                <a:latin typeface="+mn-ea"/>
              </a:rPr>
              <a:t>市役所</a:t>
            </a:r>
            <a:r>
              <a:rPr lang="ja-JP" altLang="ja-JP" sz="1000" dirty="0" smtClean="0">
                <a:latin typeface="+mn-ea"/>
              </a:rPr>
              <a:t>出発</a:t>
            </a:r>
            <a:r>
              <a:rPr lang="ja-JP" altLang="en-US" sz="1000" dirty="0" smtClean="0">
                <a:latin typeface="+mn-ea"/>
              </a:rPr>
              <a:t>（時間厳守！）</a:t>
            </a:r>
            <a:endParaRPr lang="ja-JP" altLang="ja-JP" sz="1000" dirty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ja-JP" altLang="en-US" sz="1000" dirty="0" smtClean="0">
                <a:latin typeface="+mn-ea"/>
              </a:rPr>
              <a:t>　</a:t>
            </a:r>
            <a:r>
              <a:rPr lang="ja-JP" altLang="ja-JP" sz="1000" dirty="0" smtClean="0">
                <a:latin typeface="+mn-ea"/>
              </a:rPr>
              <a:t>↓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dirty="0">
                <a:latin typeface="+mn-ea"/>
              </a:rPr>
              <a:t>陸前高田市内の復興状況</a:t>
            </a:r>
            <a:r>
              <a:rPr lang="ja-JP" altLang="ja-JP" sz="1000" dirty="0" smtClean="0">
                <a:latin typeface="+mn-ea"/>
              </a:rPr>
              <a:t>を</a:t>
            </a:r>
            <a:endParaRPr lang="en-US" altLang="ja-JP" sz="1000" dirty="0" smtClean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dirty="0" smtClean="0">
                <a:latin typeface="+mn-ea"/>
              </a:rPr>
              <a:t>バス車内から</a:t>
            </a:r>
            <a:r>
              <a:rPr lang="ja-JP" altLang="ja-JP" sz="1000" dirty="0">
                <a:latin typeface="+mn-ea"/>
              </a:rPr>
              <a:t>視察</a:t>
            </a: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b="1" dirty="0">
                <a:latin typeface="+mn-ea"/>
              </a:rPr>
              <a:t>10</a:t>
            </a:r>
            <a:r>
              <a:rPr lang="ja-JP" altLang="ja-JP" sz="1000" b="1" dirty="0">
                <a:latin typeface="+mn-ea"/>
              </a:rPr>
              <a:t>：</a:t>
            </a:r>
            <a:r>
              <a:rPr lang="en-US" altLang="ja-JP" sz="1000" b="1" dirty="0">
                <a:latin typeface="+mn-ea"/>
              </a:rPr>
              <a:t>30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b="1" dirty="0">
                <a:latin typeface="+mn-ea"/>
              </a:rPr>
              <a:t>碁石海岸</a:t>
            </a:r>
            <a:r>
              <a:rPr lang="ja-JP" altLang="ja-JP" sz="1000" b="1" dirty="0" smtClean="0">
                <a:latin typeface="+mn-ea"/>
              </a:rPr>
              <a:t>到着</a:t>
            </a:r>
            <a:r>
              <a:rPr lang="ja-JP" altLang="en-US" sz="1000" b="1" dirty="0" smtClean="0">
                <a:latin typeface="+mn-ea"/>
              </a:rPr>
              <a:t>　</a:t>
            </a:r>
            <a:r>
              <a:rPr lang="ja-JP" altLang="ja-JP" sz="1000" dirty="0" smtClean="0">
                <a:latin typeface="+mn-ea"/>
              </a:rPr>
              <a:t>「</a:t>
            </a:r>
            <a:r>
              <a:rPr lang="ja-JP" altLang="ja-JP" sz="1000" dirty="0">
                <a:latin typeface="+mn-ea"/>
              </a:rPr>
              <a:t>穴通船」乗船　</a:t>
            </a:r>
            <a:endParaRPr lang="en-US" altLang="ja-JP" sz="1000" dirty="0" smtClean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ja-JP" altLang="en-US" sz="1000" dirty="0">
                <a:latin typeface="+mn-ea"/>
              </a:rPr>
              <a:t>　</a:t>
            </a:r>
            <a:r>
              <a:rPr lang="ja-JP" altLang="ja-JP" sz="1000" dirty="0" smtClean="0">
                <a:latin typeface="+mn-ea"/>
              </a:rPr>
              <a:t>↓ 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dirty="0">
                <a:latin typeface="+mn-ea"/>
              </a:rPr>
              <a:t>（グループ</a:t>
            </a:r>
            <a:r>
              <a:rPr lang="en-US" altLang="ja-JP" sz="1000" dirty="0">
                <a:latin typeface="+mn-ea"/>
              </a:rPr>
              <a:t>A</a:t>
            </a:r>
            <a:r>
              <a:rPr lang="ja-JP" altLang="ja-JP" sz="1000" dirty="0">
                <a:latin typeface="+mn-ea"/>
              </a:rPr>
              <a:t>）：乗船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dirty="0" smtClean="0">
                <a:latin typeface="+mn-ea"/>
              </a:rPr>
              <a:t>（</a:t>
            </a:r>
            <a:r>
              <a:rPr lang="ja-JP" altLang="ja-JP" sz="1000" dirty="0">
                <a:latin typeface="+mn-ea"/>
              </a:rPr>
              <a:t>グループ</a:t>
            </a:r>
            <a:r>
              <a:rPr lang="en-US" altLang="ja-JP" sz="1000" dirty="0">
                <a:latin typeface="+mn-ea"/>
              </a:rPr>
              <a:t>B</a:t>
            </a:r>
            <a:r>
              <a:rPr lang="ja-JP" altLang="ja-JP" sz="1000" dirty="0">
                <a:latin typeface="+mn-ea"/>
              </a:rPr>
              <a:t>）：</a:t>
            </a:r>
            <a:r>
              <a:rPr lang="ja-JP" altLang="ja-JP" sz="1000" dirty="0" smtClean="0">
                <a:latin typeface="+mn-ea"/>
              </a:rPr>
              <a:t>散策</a:t>
            </a:r>
            <a:endParaRPr lang="ja-JP" altLang="ja-JP" sz="1000" dirty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b="1" dirty="0">
                <a:latin typeface="+mn-ea"/>
              </a:rPr>
              <a:t>11</a:t>
            </a:r>
            <a:r>
              <a:rPr lang="ja-JP" altLang="ja-JP" sz="1000" b="1" dirty="0">
                <a:latin typeface="+mn-ea"/>
              </a:rPr>
              <a:t>：</a:t>
            </a:r>
            <a:r>
              <a:rPr lang="en-US" altLang="ja-JP" sz="1000" b="1" dirty="0" smtClean="0">
                <a:latin typeface="+mn-ea"/>
              </a:rPr>
              <a:t>10</a:t>
            </a: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ja-JP" altLang="en-US" sz="1000" dirty="0" smtClean="0">
                <a:latin typeface="+mn-ea"/>
              </a:rPr>
              <a:t>　</a:t>
            </a:r>
            <a:r>
              <a:rPr lang="ja-JP" altLang="ja-JP" sz="1000" dirty="0" smtClean="0">
                <a:latin typeface="+mn-ea"/>
              </a:rPr>
              <a:t>↓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dirty="0">
                <a:latin typeface="+mn-ea"/>
              </a:rPr>
              <a:t>（グループ</a:t>
            </a:r>
            <a:r>
              <a:rPr lang="en-US" altLang="ja-JP" sz="1000" dirty="0">
                <a:latin typeface="+mn-ea"/>
              </a:rPr>
              <a:t>A</a:t>
            </a:r>
            <a:r>
              <a:rPr lang="ja-JP" altLang="ja-JP" sz="1000" dirty="0">
                <a:latin typeface="+mn-ea"/>
              </a:rPr>
              <a:t>）：散策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dirty="0">
                <a:latin typeface="+mn-ea"/>
              </a:rPr>
              <a:t>（グループ</a:t>
            </a:r>
            <a:r>
              <a:rPr lang="en-US" altLang="ja-JP" sz="1000" dirty="0">
                <a:latin typeface="+mn-ea"/>
              </a:rPr>
              <a:t>B</a:t>
            </a:r>
            <a:r>
              <a:rPr lang="ja-JP" altLang="ja-JP" sz="1000" dirty="0">
                <a:latin typeface="+mn-ea"/>
              </a:rPr>
              <a:t>）：</a:t>
            </a:r>
            <a:r>
              <a:rPr lang="ja-JP" altLang="ja-JP" sz="1000" dirty="0" smtClean="0">
                <a:latin typeface="+mn-ea"/>
              </a:rPr>
              <a:t>乗船</a:t>
            </a:r>
            <a:endParaRPr lang="ja-JP" altLang="ja-JP" sz="1000" dirty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b="1" dirty="0" smtClean="0">
                <a:latin typeface="+mn-ea"/>
              </a:rPr>
              <a:t>11</a:t>
            </a:r>
            <a:r>
              <a:rPr lang="ja-JP" altLang="ja-JP" sz="1000" b="1" dirty="0">
                <a:latin typeface="+mn-ea"/>
              </a:rPr>
              <a:t>：</a:t>
            </a:r>
            <a:r>
              <a:rPr lang="en-US" altLang="ja-JP" sz="1000" b="1" dirty="0">
                <a:latin typeface="+mn-ea"/>
              </a:rPr>
              <a:t>50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dirty="0">
                <a:latin typeface="+mn-ea"/>
              </a:rPr>
              <a:t>移動</a:t>
            </a: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b="1" dirty="0">
                <a:latin typeface="+mn-ea"/>
              </a:rPr>
              <a:t>12</a:t>
            </a:r>
            <a:r>
              <a:rPr lang="ja-JP" altLang="ja-JP" sz="1000" b="1" dirty="0">
                <a:latin typeface="+mn-ea"/>
              </a:rPr>
              <a:t>：</a:t>
            </a:r>
            <a:r>
              <a:rPr lang="en-US" altLang="ja-JP" sz="1000" b="1" dirty="0">
                <a:latin typeface="+mn-ea"/>
              </a:rPr>
              <a:t>00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b="1" dirty="0">
                <a:latin typeface="+mn-ea"/>
              </a:rPr>
              <a:t>碁石海岸キャンプ場</a:t>
            </a:r>
            <a:r>
              <a:rPr lang="ja-JP" altLang="ja-JP" sz="1000" b="1" dirty="0" smtClean="0">
                <a:latin typeface="+mn-ea"/>
              </a:rPr>
              <a:t>にて</a:t>
            </a:r>
            <a:r>
              <a:rPr lang="ja-JP" altLang="en-US" sz="1000" b="1" dirty="0" smtClean="0">
                <a:latin typeface="+mn-ea"/>
              </a:rPr>
              <a:t>昼食（</a:t>
            </a:r>
            <a:r>
              <a:rPr lang="en-US" altLang="ja-JP" sz="1000" b="1" dirty="0" smtClean="0">
                <a:latin typeface="+mn-ea"/>
              </a:rPr>
              <a:t>BBQ</a:t>
            </a:r>
            <a:r>
              <a:rPr lang="ja-JP" altLang="en-US" sz="1000" b="1" dirty="0" smtClean="0">
                <a:latin typeface="+mn-ea"/>
              </a:rPr>
              <a:t>）</a:t>
            </a:r>
            <a:endParaRPr lang="en-US" altLang="ja-JP" sz="1000" b="1" dirty="0" smtClean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ja-JP" altLang="en-US" sz="1000" dirty="0">
                <a:latin typeface="+mn-ea"/>
              </a:rPr>
              <a:t>　</a:t>
            </a:r>
            <a:r>
              <a:rPr lang="ja-JP" altLang="ja-JP" sz="1000" dirty="0" smtClean="0">
                <a:latin typeface="+mn-ea"/>
              </a:rPr>
              <a:t>↓</a:t>
            </a:r>
            <a:endParaRPr lang="ja-JP" altLang="ja-JP" sz="1000" dirty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b="1" dirty="0">
                <a:latin typeface="+mn-ea"/>
              </a:rPr>
              <a:t>13</a:t>
            </a:r>
            <a:r>
              <a:rPr lang="ja-JP" altLang="ja-JP" sz="1000" b="1" dirty="0">
                <a:latin typeface="+mn-ea"/>
              </a:rPr>
              <a:t>：</a:t>
            </a:r>
            <a:r>
              <a:rPr lang="en-US" altLang="ja-JP" sz="1000" b="1" dirty="0">
                <a:latin typeface="+mn-ea"/>
              </a:rPr>
              <a:t>30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en-US" sz="1000" dirty="0" smtClean="0">
                <a:latin typeface="+mn-ea"/>
              </a:rPr>
              <a:t>希望者は</a:t>
            </a:r>
            <a:r>
              <a:rPr lang="ja-JP" altLang="ja-JP" sz="1000" dirty="0" smtClean="0">
                <a:latin typeface="+mn-ea"/>
              </a:rPr>
              <a:t>ラベンダースティック作り</a:t>
            </a:r>
            <a:r>
              <a:rPr lang="ja-JP" altLang="en-US" sz="1000" dirty="0" smtClean="0">
                <a:latin typeface="+mn-ea"/>
              </a:rPr>
              <a:t>体験も可</a:t>
            </a:r>
            <a:endParaRPr lang="en-US" altLang="ja-JP" sz="1000" dirty="0" smtClean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ja-JP" altLang="en-US" sz="1000" dirty="0">
                <a:latin typeface="+mn-ea"/>
              </a:rPr>
              <a:t>　</a:t>
            </a:r>
            <a:r>
              <a:rPr lang="ja-JP" altLang="en-US" sz="1000" dirty="0" smtClean="0">
                <a:latin typeface="+mn-ea"/>
              </a:rPr>
              <a:t>↓　　　</a:t>
            </a:r>
            <a:r>
              <a:rPr lang="ja-JP" altLang="en-US" sz="800" dirty="0">
                <a:latin typeface="+mn-ea"/>
              </a:rPr>
              <a:t>　</a:t>
            </a:r>
            <a:r>
              <a:rPr lang="ja-JP" altLang="en-US" sz="800" dirty="0" smtClean="0">
                <a:latin typeface="+mn-ea"/>
              </a:rPr>
              <a:t>　　　　　　　　　　　　　　（</a:t>
            </a:r>
            <a:r>
              <a:rPr lang="ja-JP" altLang="en-US" sz="900" dirty="0" smtClean="0">
                <a:latin typeface="+mn-ea"/>
              </a:rPr>
              <a:t>当日申込み、実費</a:t>
            </a:r>
            <a:r>
              <a:rPr lang="en-US" altLang="ja-JP" sz="900" dirty="0" smtClean="0">
                <a:latin typeface="+mn-ea"/>
              </a:rPr>
              <a:t>500</a:t>
            </a:r>
            <a:r>
              <a:rPr lang="ja-JP" altLang="en-US" sz="900" dirty="0" smtClean="0">
                <a:latin typeface="+mn-ea"/>
              </a:rPr>
              <a:t>円）</a:t>
            </a:r>
            <a:endParaRPr lang="ja-JP" altLang="ja-JP" sz="900" dirty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b="1" dirty="0">
                <a:latin typeface="+mn-ea"/>
              </a:rPr>
              <a:t>14</a:t>
            </a:r>
            <a:r>
              <a:rPr lang="ja-JP" altLang="ja-JP" sz="1000" b="1" dirty="0">
                <a:latin typeface="+mn-ea"/>
              </a:rPr>
              <a:t>：</a:t>
            </a:r>
            <a:r>
              <a:rPr lang="en-US" altLang="ja-JP" sz="1000" b="1" dirty="0">
                <a:latin typeface="+mn-ea"/>
              </a:rPr>
              <a:t>00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dirty="0">
                <a:latin typeface="+mn-ea"/>
              </a:rPr>
              <a:t>出発</a:t>
            </a: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b="1" dirty="0">
                <a:latin typeface="+mn-ea"/>
              </a:rPr>
              <a:t>14</a:t>
            </a:r>
            <a:r>
              <a:rPr lang="ja-JP" altLang="ja-JP" sz="1000" b="1" dirty="0">
                <a:latin typeface="+mn-ea"/>
              </a:rPr>
              <a:t>：</a:t>
            </a:r>
            <a:r>
              <a:rPr lang="en-US" altLang="ja-JP" sz="1000" b="1" dirty="0">
                <a:latin typeface="+mn-ea"/>
              </a:rPr>
              <a:t>45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b="1" dirty="0">
                <a:latin typeface="+mn-ea"/>
              </a:rPr>
              <a:t>大船渡　五葉</a:t>
            </a:r>
            <a:r>
              <a:rPr lang="ja-JP" altLang="ja-JP" sz="1000" b="1" dirty="0" smtClean="0">
                <a:latin typeface="+mn-ea"/>
              </a:rPr>
              <a:t>温泉</a:t>
            </a:r>
            <a:endParaRPr lang="en-US" altLang="ja-JP" sz="1000" b="1" dirty="0" smtClean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dirty="0" smtClean="0">
                <a:latin typeface="+mn-ea"/>
              </a:rPr>
              <a:t>	</a:t>
            </a:r>
            <a:r>
              <a:rPr lang="ja-JP" altLang="en-US" sz="1000" dirty="0" smtClean="0">
                <a:latin typeface="+mn-ea"/>
              </a:rPr>
              <a:t>アルカリ性天然温泉でお肌をつるつるに！</a:t>
            </a:r>
            <a:endParaRPr lang="en-US" altLang="ja-JP" sz="1000" dirty="0" smtClean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ja-JP" altLang="en-US" sz="1000" dirty="0">
                <a:latin typeface="+mn-ea"/>
              </a:rPr>
              <a:t>　</a:t>
            </a:r>
            <a:r>
              <a:rPr lang="ja-JP" altLang="ja-JP" sz="1000" dirty="0">
                <a:latin typeface="+mn-ea"/>
              </a:rPr>
              <a:t>↓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en-US" sz="1000" dirty="0" smtClean="0">
                <a:latin typeface="+mn-ea"/>
              </a:rPr>
              <a:t>ご当地ソフト「ヘルシーきびソフトクリーム」</a:t>
            </a:r>
            <a:endParaRPr lang="en-US" altLang="ja-JP" sz="1000" dirty="0" smtClean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dirty="0">
                <a:latin typeface="+mn-ea"/>
              </a:rPr>
              <a:t>	</a:t>
            </a:r>
            <a:r>
              <a:rPr lang="ja-JP" altLang="en-US" sz="1000" dirty="0" smtClean="0">
                <a:latin typeface="+mn-ea"/>
              </a:rPr>
              <a:t>産直コーナーやお土産の販売もあります</a:t>
            </a:r>
            <a:r>
              <a:rPr lang="en-US" altLang="ja-JP" sz="1000" dirty="0" smtClean="0">
                <a:latin typeface="+mn-ea"/>
              </a:rPr>
              <a:t>	</a:t>
            </a:r>
            <a:endParaRPr lang="ja-JP" altLang="ja-JP" sz="1000" dirty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b="1" dirty="0">
                <a:latin typeface="+mn-ea"/>
              </a:rPr>
              <a:t>16</a:t>
            </a:r>
            <a:r>
              <a:rPr lang="ja-JP" altLang="ja-JP" sz="1000" b="1" dirty="0">
                <a:latin typeface="+mn-ea"/>
              </a:rPr>
              <a:t>：</a:t>
            </a:r>
            <a:r>
              <a:rPr lang="en-US" altLang="ja-JP" sz="1000" b="1" dirty="0">
                <a:latin typeface="+mn-ea"/>
              </a:rPr>
              <a:t>00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dirty="0" smtClean="0">
                <a:latin typeface="+mn-ea"/>
              </a:rPr>
              <a:t>出発</a:t>
            </a:r>
            <a:endParaRPr lang="en-US" altLang="ja-JP" sz="1000" dirty="0" smtClean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ja-JP" altLang="en-US" sz="1000" dirty="0">
                <a:latin typeface="+mn-ea"/>
              </a:rPr>
              <a:t>　</a:t>
            </a:r>
            <a:r>
              <a:rPr lang="ja-JP" altLang="ja-JP" sz="1000" dirty="0" smtClean="0">
                <a:latin typeface="+mn-ea"/>
              </a:rPr>
              <a:t>↓</a:t>
            </a:r>
            <a:endParaRPr lang="ja-JP" altLang="ja-JP" sz="1000" dirty="0">
              <a:latin typeface="+mn-ea"/>
            </a:endParaRPr>
          </a:p>
          <a:p>
            <a:pPr defTabSz="504000">
              <a:tabLst>
                <a:tab pos="432000" algn="l"/>
                <a:tab pos="540000" algn="l"/>
              </a:tabLst>
            </a:pPr>
            <a:r>
              <a:rPr lang="en-US" altLang="ja-JP" sz="1000" b="1" dirty="0">
                <a:latin typeface="+mn-ea"/>
              </a:rPr>
              <a:t>17</a:t>
            </a:r>
            <a:r>
              <a:rPr lang="ja-JP" altLang="ja-JP" sz="1000" b="1" dirty="0">
                <a:latin typeface="+mn-ea"/>
              </a:rPr>
              <a:t>：</a:t>
            </a:r>
            <a:r>
              <a:rPr lang="en-US" altLang="ja-JP" sz="1000" b="1" dirty="0">
                <a:latin typeface="+mn-ea"/>
              </a:rPr>
              <a:t>15</a:t>
            </a:r>
            <a:r>
              <a:rPr lang="en-US" altLang="ja-JP" sz="1000" dirty="0">
                <a:latin typeface="+mn-ea"/>
              </a:rPr>
              <a:t>	</a:t>
            </a:r>
            <a:r>
              <a:rPr lang="ja-JP" altLang="ja-JP" sz="1000" dirty="0">
                <a:latin typeface="+mn-ea"/>
              </a:rPr>
              <a:t>北上市役所　着→</a:t>
            </a:r>
            <a:r>
              <a:rPr lang="ja-JP" altLang="ja-JP" sz="1000" dirty="0" smtClean="0">
                <a:latin typeface="+mn-ea"/>
              </a:rPr>
              <a:t>解散</a:t>
            </a:r>
            <a:endParaRPr lang="en-US" altLang="ja-JP" sz="1000" dirty="0" smtClean="0">
              <a:latin typeface="+mn-ea"/>
            </a:endParaRPr>
          </a:p>
          <a:p>
            <a:endParaRPr lang="en-US" altLang="ja-JP" sz="1000" dirty="0">
              <a:latin typeface="+mn-ea"/>
            </a:endParaRPr>
          </a:p>
          <a:p>
            <a:endParaRPr lang="en-US" altLang="ja-JP" sz="1000" b="1" dirty="0" smtClean="0">
              <a:latin typeface="+mn-ea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808" y="2122646"/>
            <a:ext cx="3919071" cy="26008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820" y="7757387"/>
            <a:ext cx="1537755" cy="11533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159" y="2290671"/>
            <a:ext cx="1870047" cy="1220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2" y="2243361"/>
            <a:ext cx="1145235" cy="1145235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3491710" y="4013449"/>
            <a:ext cx="16321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碁石海岸穴通船</a:t>
            </a:r>
            <a:endParaRPr kumimoji="1" lang="ja-JP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65406" y="9628118"/>
            <a:ext cx="3577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 smtClean="0">
                <a:solidFill>
                  <a:schemeClr val="bg1"/>
                </a:solidFill>
              </a:rPr>
              <a:t>北上市国際交流ルーム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87972" y="227650"/>
            <a:ext cx="1457123" cy="1371491"/>
            <a:chOff x="6294032" y="123480"/>
            <a:chExt cx="1457123" cy="1371491"/>
          </a:xfrm>
        </p:grpSpPr>
        <p:sp>
          <p:nvSpPr>
            <p:cNvPr id="24" name="太陽 23"/>
            <p:cNvSpPr/>
            <p:nvPr/>
          </p:nvSpPr>
          <p:spPr>
            <a:xfrm>
              <a:off x="6294032" y="123480"/>
              <a:ext cx="1457123" cy="1371491"/>
            </a:xfrm>
            <a:prstGeom prst="sun">
              <a:avLst>
                <a:gd name="adj" fmla="val 18463"/>
              </a:avLst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6426585" y="524822"/>
              <a:ext cx="11920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kumimoji="1" lang="en-US" altLang="ja-JP" sz="2400" dirty="0" smtClean="0">
                  <a:solidFill>
                    <a:schemeClr val="accent4">
                      <a:lumMod val="50000"/>
                    </a:schemeClr>
                  </a:solidFill>
                </a:rPr>
                <a:t>2017</a:t>
              </a:r>
            </a:p>
            <a:p>
              <a:pPr algn="ctr">
                <a:lnSpc>
                  <a:spcPts val="2400"/>
                </a:lnSpc>
              </a:pPr>
              <a:r>
                <a:rPr kumimoji="1" lang="en-US" altLang="ja-JP" sz="2400" dirty="0" smtClean="0">
                  <a:solidFill>
                    <a:schemeClr val="accent4">
                      <a:lumMod val="50000"/>
                    </a:schemeClr>
                  </a:solidFill>
                </a:rPr>
                <a:t>7/9</a:t>
              </a:r>
            </a:p>
          </p:txBody>
        </p:sp>
      </p:grpSp>
      <p:sp>
        <p:nvSpPr>
          <p:cNvPr id="41" name="テキスト ボックス 40"/>
          <p:cNvSpPr txBox="1"/>
          <p:nvPr/>
        </p:nvSpPr>
        <p:spPr>
          <a:xfrm>
            <a:off x="1519704" y="251858"/>
            <a:ext cx="5262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三陸復興国立公園で爽快大冒険</a:t>
            </a:r>
            <a:r>
              <a:rPr lang="en-US" altLang="ja-JP" sz="1600" b="1" dirty="0" smtClean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!</a:t>
            </a:r>
            <a:endParaRPr lang="ja-JP" altLang="en-US" sz="1600" b="1" dirty="0">
              <a:solidFill>
                <a:schemeClr val="accent5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65" y="3289781"/>
            <a:ext cx="2027816" cy="1354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3" name="テキスト ボックス 42"/>
          <p:cNvSpPr txBox="1"/>
          <p:nvPr/>
        </p:nvSpPr>
        <p:spPr>
          <a:xfrm>
            <a:off x="6080308" y="3390360"/>
            <a:ext cx="16578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b="1" baseline="5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しゃくなげの</a:t>
            </a:r>
            <a:r>
              <a:rPr lang="ja-JP" altLang="en-US" sz="900" b="1" baseline="5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湯っこ　</a:t>
            </a:r>
            <a:r>
              <a:rPr kumimoji="1" lang="ja-JP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五葉温泉</a:t>
            </a:r>
            <a:endParaRPr kumimoji="1" lang="ja-JP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20525" y="3399842"/>
            <a:ext cx="19447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碁石海岸キャンプ場</a:t>
            </a:r>
            <a:endParaRPr kumimoji="1" lang="ja-JP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502905" y="8624410"/>
            <a:ext cx="13324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ラベンダースティック</a:t>
            </a:r>
            <a:endParaRPr kumimoji="1" lang="ja-JP" altLang="en-US" sz="10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" t="7648" r="7112" b="6879"/>
          <a:stretch/>
        </p:blipFill>
        <p:spPr>
          <a:xfrm>
            <a:off x="3444116" y="8646004"/>
            <a:ext cx="787210" cy="703531"/>
          </a:xfrm>
          <a:prstGeom prst="ellipse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4203157" y="8834103"/>
            <a:ext cx="37320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当日の天候によりスケジュールの変更があります。</a:t>
            </a:r>
            <a:endParaRPr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悪天候のため乗船できない場合、ラベンダー摘み取り体験、クラフト作り体験を行います</a:t>
            </a:r>
            <a:r>
              <a:rPr lang="ja-JP" altLang="en-US" sz="1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endParaRPr lang="ja-JP" altLang="en-US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929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340</Words>
  <Application>Microsoft Office PowerPoint</Application>
  <PresentationFormat>ユーザー設定</PresentationFormat>
  <Paragraphs>63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HGP創英角ｺﾞｼｯｸUB</vt:lpstr>
      <vt:lpstr>HGP創英角ｺﾞｼｯｸUB</vt:lpstr>
      <vt:lpstr>HG丸ｺﾞｼｯｸM-PRO</vt:lpstr>
      <vt:lpstr>MS PGothic</vt:lpstr>
      <vt:lpstr>MS PGothic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2016-07-27T00:36:33Z</dcterms:created>
  <dcterms:modified xsi:type="dcterms:W3CDTF">2017-06-15T07:08:01Z</dcterms:modified>
</cp:coreProperties>
</file>