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79" r:id="rId2"/>
    <p:sldId id="278" r:id="rId3"/>
    <p:sldId id="280" r:id="rId4"/>
    <p:sldId id="256" r:id="rId5"/>
    <p:sldId id="257" r:id="rId6"/>
    <p:sldId id="275" r:id="rId7"/>
    <p:sldId id="276" r:id="rId8"/>
    <p:sldId id="273" r:id="rId9"/>
    <p:sldId id="274" r:id="rId10"/>
    <p:sldId id="258" r:id="rId11"/>
    <p:sldId id="281" r:id="rId12"/>
    <p:sldId id="295" r:id="rId13"/>
    <p:sldId id="282" r:id="rId14"/>
    <p:sldId id="283" r:id="rId15"/>
    <p:sldId id="259" r:id="rId16"/>
    <p:sldId id="270" r:id="rId17"/>
    <p:sldId id="271" r:id="rId18"/>
    <p:sldId id="272" r:id="rId19"/>
    <p:sldId id="268" r:id="rId20"/>
    <p:sldId id="269" r:id="rId21"/>
    <p:sldId id="262" r:id="rId22"/>
    <p:sldId id="263" r:id="rId23"/>
    <p:sldId id="264" r:id="rId24"/>
    <p:sldId id="266" r:id="rId25"/>
    <p:sldId id="267" r:id="rId26"/>
    <p:sldId id="286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7" r:id="rId38"/>
    <p:sldId id="296" r:id="rId39"/>
    <p:sldId id="299" r:id="rId40"/>
    <p:sldId id="300" r:id="rId41"/>
    <p:sldId id="298" r:id="rId42"/>
    <p:sldId id="301" r:id="rId43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47" cy="496732"/>
          </a:xfrm>
          <a:prstGeom prst="rect">
            <a:avLst/>
          </a:prstGeom>
        </p:spPr>
        <p:txBody>
          <a:bodyPr vert="horz" lIns="92090" tIns="46045" rIns="92090" bIns="46045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9827" y="0"/>
            <a:ext cx="2946246" cy="496732"/>
          </a:xfrm>
          <a:prstGeom prst="rect">
            <a:avLst/>
          </a:prstGeom>
        </p:spPr>
        <p:txBody>
          <a:bodyPr vert="horz" lIns="92090" tIns="46045" rIns="92090" bIns="46045" rtlCol="0"/>
          <a:lstStyle>
            <a:lvl1pPr algn="r">
              <a:defRPr sz="1200"/>
            </a:lvl1pPr>
          </a:lstStyle>
          <a:p>
            <a:fld id="{DBBD9BAA-1E99-4900-AC53-60CB8E7EE4D4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28311"/>
            <a:ext cx="2946247" cy="496731"/>
          </a:xfrm>
          <a:prstGeom prst="rect">
            <a:avLst/>
          </a:prstGeom>
        </p:spPr>
        <p:txBody>
          <a:bodyPr vert="horz" lIns="92090" tIns="46045" rIns="92090" bIns="46045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9827" y="9428311"/>
            <a:ext cx="2946246" cy="496731"/>
          </a:xfrm>
          <a:prstGeom prst="rect">
            <a:avLst/>
          </a:prstGeom>
        </p:spPr>
        <p:txBody>
          <a:bodyPr vert="horz" lIns="92090" tIns="46045" rIns="92090" bIns="46045" rtlCol="0" anchor="b"/>
          <a:lstStyle>
            <a:lvl1pPr algn="r">
              <a:defRPr sz="1200"/>
            </a:lvl1pPr>
          </a:lstStyle>
          <a:p>
            <a:fld id="{151657D1-38E2-4D8B-8519-AA962F947A2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08071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47" cy="496732"/>
          </a:xfrm>
          <a:prstGeom prst="rect">
            <a:avLst/>
          </a:prstGeom>
        </p:spPr>
        <p:txBody>
          <a:bodyPr vert="horz" lIns="92090" tIns="46045" rIns="92090" bIns="46045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827" y="0"/>
            <a:ext cx="2946246" cy="496732"/>
          </a:xfrm>
          <a:prstGeom prst="rect">
            <a:avLst/>
          </a:prstGeom>
        </p:spPr>
        <p:txBody>
          <a:bodyPr vert="horz" lIns="92090" tIns="46045" rIns="92090" bIns="46045" rtlCol="0"/>
          <a:lstStyle>
            <a:lvl1pPr algn="r">
              <a:defRPr sz="1200"/>
            </a:lvl1pPr>
          </a:lstStyle>
          <a:p>
            <a:fld id="{3D184A8F-2693-4096-9DD6-8732BABE4D3A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0" tIns="46045" rIns="92090" bIns="46045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289" y="4714955"/>
            <a:ext cx="5439101" cy="4467387"/>
          </a:xfrm>
          <a:prstGeom prst="rect">
            <a:avLst/>
          </a:prstGeom>
        </p:spPr>
        <p:txBody>
          <a:bodyPr vert="horz" lIns="92090" tIns="46045" rIns="92090" bIns="4604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8311"/>
            <a:ext cx="2946247" cy="496731"/>
          </a:xfrm>
          <a:prstGeom prst="rect">
            <a:avLst/>
          </a:prstGeom>
        </p:spPr>
        <p:txBody>
          <a:bodyPr vert="horz" lIns="92090" tIns="46045" rIns="92090" bIns="46045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827" y="9428311"/>
            <a:ext cx="2946246" cy="496731"/>
          </a:xfrm>
          <a:prstGeom prst="rect">
            <a:avLst/>
          </a:prstGeom>
        </p:spPr>
        <p:txBody>
          <a:bodyPr vert="horz" lIns="92090" tIns="46045" rIns="92090" bIns="46045" rtlCol="0" anchor="b"/>
          <a:lstStyle>
            <a:lvl1pPr algn="r">
              <a:defRPr sz="1200"/>
            </a:lvl1pPr>
          </a:lstStyle>
          <a:p>
            <a:fld id="{17D74622-FD0A-4B85-B685-7A570AB4327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60692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4622-FD0A-4B85-B685-7A570AB4327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099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D74622-FD0A-4B85-B685-7A570AB4327B}" type="slidenum">
              <a:rPr kumimoji="1" lang="ja-JP" altLang="en-US" smtClean="0"/>
              <a:t>37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3853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D74622-FD0A-4B85-B685-7A570AB4327B}" type="slidenum">
              <a:rPr kumimoji="1" lang="ja-JP" altLang="en-US" smtClean="0"/>
              <a:t>42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8272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B2C3E-BFBA-44F6-96E8-79D2086EE90A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940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BDB51-CDCB-4588-A0C0-60BF33D0B833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7561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61097-F0A1-430D-A4DE-A3046683F356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2063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E7E3B-26C9-4F0A-AADE-DD6A496EA3E7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94623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F7322-643F-45E0-A25E-06529D1AF213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67244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FA9A-BE3B-48D8-9750-F2FF7A950441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13501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CA93D-3787-44C5-9E8E-F6D9BA9207B7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30306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C2C6B-0005-420A-9D91-D439AD3E9FE8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788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DAD4F-F432-459B-902E-154E2E42A04F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80197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9D4F-155D-490D-9F92-4F199D9208F0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508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5C27-ADB9-4847-AC28-25A8E6ABFC36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5774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32C79-C3B0-4164-8802-488F40DD09A9}" type="datetime1">
              <a:rPr kumimoji="1" lang="ja-JP" altLang="en-US" smtClean="0"/>
              <a:t>2020/3/10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8AAD2-CEE7-46B0-A70F-218489D37DC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491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hyperlink" Target="//upload.wikimedia.org/wikipedia/commons/d/dd/Map_of_USA_CA.sv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//upload.wikimedia.org/wikipedia/commons/a/a0/Contra_Costa_County_California_Incorporated_and_Unincorporated_areas_Concord_Highlighted.sv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サブタイトル 5"/>
          <p:cNvSpPr txBox="1">
            <a:spLocks/>
          </p:cNvSpPr>
          <p:nvPr/>
        </p:nvSpPr>
        <p:spPr>
          <a:xfrm>
            <a:off x="683568" y="1770272"/>
            <a:ext cx="4896544" cy="4611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latin typeface="+mn-ea"/>
              </a:rPr>
              <a:t>位置</a:t>
            </a:r>
            <a:endParaRPr lang="en-US" altLang="ja-JP" sz="2000" b="1" dirty="0" smtClean="0">
              <a:latin typeface="+mn-ea"/>
            </a:endParaRPr>
          </a:p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　</a:t>
            </a:r>
            <a:r>
              <a:rPr lang="ja-JP" altLang="en-US" sz="2000" dirty="0" smtClean="0">
                <a:latin typeface="+mn-ea"/>
              </a:rPr>
              <a:t>　アメリカ合衆国カルフォルニア州</a:t>
            </a:r>
            <a:endParaRPr lang="en-US" altLang="ja-JP" sz="2000" dirty="0" smtClean="0">
              <a:latin typeface="+mn-ea"/>
            </a:endParaRPr>
          </a:p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　</a:t>
            </a:r>
            <a:r>
              <a:rPr lang="ja-JP" altLang="en-US" sz="2000" dirty="0" smtClean="0">
                <a:latin typeface="+mn-ea"/>
              </a:rPr>
              <a:t>　コントラコスタ郡にある市</a:t>
            </a:r>
            <a:endParaRPr lang="en-US" altLang="ja-JP" sz="2000" dirty="0" smtClean="0">
              <a:latin typeface="+mn-ea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latin typeface="+mn-ea"/>
              </a:rPr>
              <a:t>人口</a:t>
            </a:r>
            <a:endParaRPr lang="en-US" altLang="ja-JP" sz="2000" b="1" dirty="0" smtClean="0">
              <a:latin typeface="+mn-ea"/>
            </a:endParaRPr>
          </a:p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　</a:t>
            </a:r>
            <a:r>
              <a:rPr lang="ja-JP" altLang="en-US" sz="2000" dirty="0" smtClean="0">
                <a:latin typeface="+mn-ea"/>
              </a:rPr>
              <a:t>　</a:t>
            </a:r>
            <a:r>
              <a:rPr lang="ja-JP" altLang="ja-JP" sz="2000" dirty="0" smtClean="0"/>
              <a:t>12万</a:t>
            </a:r>
            <a:r>
              <a:rPr lang="en-US" altLang="ja-JP" sz="2000" dirty="0" smtClean="0"/>
              <a:t>2067</a:t>
            </a:r>
            <a:r>
              <a:rPr lang="ja-JP" altLang="en-US" sz="2000" dirty="0" smtClean="0"/>
              <a:t>人（</a:t>
            </a:r>
            <a:r>
              <a:rPr lang="en-US" altLang="ja-JP" sz="2000" dirty="0" smtClean="0"/>
              <a:t>2010</a:t>
            </a:r>
            <a:r>
              <a:rPr lang="ja-JP" altLang="en-US" sz="2000" dirty="0" smtClean="0"/>
              <a:t>国勢調査）</a:t>
            </a:r>
            <a:endParaRPr lang="en-US" altLang="ja-JP" sz="2000" dirty="0" smtClean="0"/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/>
              <a:t>人種</a:t>
            </a:r>
            <a:endParaRPr lang="en-US" altLang="ja-JP" sz="2000" b="1" dirty="0" smtClean="0"/>
          </a:p>
          <a:p>
            <a:pPr marL="0" indent="0">
              <a:buNone/>
            </a:pPr>
            <a:r>
              <a:rPr lang="ja-JP" altLang="en-US" sz="2000" b="1" dirty="0"/>
              <a:t>　</a:t>
            </a:r>
            <a:r>
              <a:rPr lang="ja-JP" altLang="en-US" sz="2000" b="1" dirty="0" smtClean="0"/>
              <a:t>　</a:t>
            </a:r>
            <a:r>
              <a:rPr lang="ja-JP" altLang="en-US" sz="2000" dirty="0" smtClean="0"/>
              <a:t>白人</a:t>
            </a:r>
            <a:r>
              <a:rPr lang="en-US" altLang="ja-JP" sz="2000" dirty="0" smtClean="0"/>
              <a:t>50%</a:t>
            </a:r>
            <a:r>
              <a:rPr lang="ja-JP" altLang="en-US" sz="2000" dirty="0" err="1" smtClean="0"/>
              <a:t>、</a:t>
            </a:r>
            <a:r>
              <a:rPr lang="ja-JP" altLang="en-US" sz="2000" dirty="0" smtClean="0"/>
              <a:t>アジア系</a:t>
            </a:r>
            <a:r>
              <a:rPr lang="en-US" altLang="ja-JP" sz="2000" dirty="0" smtClean="0"/>
              <a:t>11%</a:t>
            </a:r>
            <a:r>
              <a:rPr lang="ja-JP" altLang="en-US" sz="2000" dirty="0" err="1" smtClean="0"/>
              <a:t>、</a:t>
            </a:r>
            <a:r>
              <a:rPr lang="ja-JP" altLang="en-US" sz="2000" dirty="0" smtClean="0"/>
              <a:t>日系人も多い</a:t>
            </a:r>
            <a:r>
              <a:rPr lang="en-US" altLang="ja-JP" sz="2000" dirty="0" smtClean="0"/>
              <a:t/>
            </a:r>
            <a:br>
              <a:rPr lang="en-US" altLang="ja-JP" sz="2000" dirty="0" smtClean="0"/>
            </a:br>
            <a:endParaRPr lang="en-US" altLang="ja-JP" sz="2000" dirty="0" smtClean="0"/>
          </a:p>
          <a:p>
            <a:pPr marL="0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ja-JP" altLang="en-US" sz="2000" dirty="0" smtClean="0">
                <a:latin typeface="+mn-ea"/>
              </a:rPr>
              <a:t>サンフランシスコ・オークランドで働く人々</a:t>
            </a:r>
            <a:endParaRPr lang="en-US" altLang="ja-JP" sz="2000" dirty="0" smtClean="0">
              <a:latin typeface="+mn-ea"/>
            </a:endParaRPr>
          </a:p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　</a:t>
            </a:r>
            <a:r>
              <a:rPr lang="ja-JP" altLang="en-US" sz="2000" dirty="0" smtClean="0">
                <a:latin typeface="+mn-ea"/>
              </a:rPr>
              <a:t>　の郊外住宅地域として発展。今日、コント</a:t>
            </a:r>
            <a:endParaRPr lang="en-US" altLang="ja-JP" sz="2000" dirty="0" smtClean="0">
              <a:latin typeface="+mn-ea"/>
            </a:endParaRPr>
          </a:p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　</a:t>
            </a:r>
            <a:r>
              <a:rPr lang="ja-JP" altLang="en-US" sz="2000" dirty="0" smtClean="0">
                <a:latin typeface="+mn-ea"/>
              </a:rPr>
              <a:t>　ラコスタ</a:t>
            </a:r>
            <a:r>
              <a:rPr lang="ja-JP" altLang="en-US" sz="2000" dirty="0">
                <a:latin typeface="+mn-ea"/>
              </a:rPr>
              <a:t>郡で最大の</a:t>
            </a:r>
            <a:r>
              <a:rPr lang="ja-JP" altLang="en-US" sz="2000" dirty="0" smtClean="0">
                <a:latin typeface="+mn-ea"/>
              </a:rPr>
              <a:t>都市。</a:t>
            </a:r>
            <a:endParaRPr lang="en-US" altLang="ja-JP" sz="2000" dirty="0" smtClean="0">
              <a:latin typeface="+mn-ea"/>
            </a:endParaRPr>
          </a:p>
        </p:txBody>
      </p:sp>
      <p:pic>
        <p:nvPicPr>
          <p:cNvPr id="6" name="Picture 8" descr="ファイル:Map of USA CA.sv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2535" y="1733724"/>
            <a:ext cx="272415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ile:Contra Costa County California Incorporated and Unincorporated areas Concord Highlighted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0191" y="3534184"/>
            <a:ext cx="3025625" cy="184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下矢印 8"/>
          <p:cNvSpPr/>
          <p:nvPr/>
        </p:nvSpPr>
        <p:spPr>
          <a:xfrm>
            <a:off x="5937229" y="2916555"/>
            <a:ext cx="216024" cy="72008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右矢印 10"/>
          <p:cNvSpPr/>
          <p:nvPr/>
        </p:nvSpPr>
        <p:spPr>
          <a:xfrm rot="20391625">
            <a:off x="6235635" y="4150455"/>
            <a:ext cx="376461" cy="20462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吹き出し 11"/>
          <p:cNvSpPr/>
          <p:nvPr/>
        </p:nvSpPr>
        <p:spPr>
          <a:xfrm>
            <a:off x="7320372" y="4639524"/>
            <a:ext cx="1411602" cy="451781"/>
          </a:xfrm>
          <a:prstGeom prst="wedgeRoundRectCallout">
            <a:avLst>
              <a:gd name="adj1" fmla="val -28667"/>
              <a:gd name="adj2" fmla="val -14920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</a:rPr>
              <a:t>コンコード市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ja-JP" altLang="en-US" sz="4000" dirty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北上市の姉妹都市提携</a:t>
            </a:r>
            <a:r>
              <a:rPr lang="en-US" altLang="ja-JP" sz="4000" dirty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4000" dirty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4000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コンコード</a:t>
            </a:r>
            <a:r>
              <a:rPr lang="ja-JP" altLang="en-US" sz="40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市</a:t>
            </a:r>
            <a:r>
              <a:rPr lang="ja-JP" altLang="en-US" sz="4000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概要</a:t>
            </a:r>
            <a:endParaRPr lang="ja-JP" altLang="en-US" sz="4000" dirty="0">
              <a:solidFill>
                <a:srgbClr val="FFFF0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1026" name="Picture 2" descr="the outside tables of the Panama Bay Coffee House on the Todos Santos Plaza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7996" y="5383597"/>
            <a:ext cx="1644382" cy="126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8868" y="5403488"/>
            <a:ext cx="1618438" cy="124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33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457200" y="338328"/>
            <a:ext cx="8229600" cy="1252728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姉妹都市提携の経緯</a:t>
            </a:r>
            <a:endParaRPr lang="ja-JP" altLang="en-US" dirty="0">
              <a:solidFill>
                <a:srgbClr val="FFFF0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サブタイトル 5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776864" cy="4176464"/>
          </a:xfrm>
        </p:spPr>
        <p:txBody>
          <a:bodyPr>
            <a:noAutofit/>
          </a:bodyPr>
          <a:lstStyle/>
          <a:p>
            <a:pPr marL="457200" indent="-457200" algn="l">
              <a:buFont typeface="Wingdings" pitchFamily="2" charset="2"/>
              <a:buChar char="n"/>
            </a:pPr>
            <a:r>
              <a:rPr kumimoji="1" lang="ja-JP" altLang="en-US" sz="2400" b="1" dirty="0" smtClean="0">
                <a:solidFill>
                  <a:schemeClr val="tx1"/>
                </a:solidFill>
                <a:latin typeface="+mn-ea"/>
              </a:rPr>
              <a:t>姉妹都市提携年月日</a:t>
            </a:r>
            <a:endParaRPr kumimoji="1" lang="en-US" altLang="ja-JP" sz="2400" b="1" dirty="0" smtClean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　　　</a:t>
            </a:r>
            <a:r>
              <a:rPr lang="en-US" altLang="ja-JP" sz="2400" dirty="0" smtClean="0">
                <a:solidFill>
                  <a:schemeClr val="tx1"/>
                </a:solidFill>
                <a:latin typeface="+mn-ea"/>
              </a:rPr>
              <a:t>1974</a:t>
            </a:r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年</a:t>
            </a:r>
            <a:r>
              <a:rPr lang="en-US" altLang="ja-JP" sz="2400" dirty="0" smtClean="0">
                <a:solidFill>
                  <a:schemeClr val="tx1"/>
                </a:solidFill>
                <a:latin typeface="+mn-ea"/>
              </a:rPr>
              <a:t>10</a:t>
            </a:r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月</a:t>
            </a:r>
            <a:r>
              <a:rPr lang="en-US" altLang="ja-JP" sz="2400" dirty="0" smtClean="0">
                <a:solidFill>
                  <a:schemeClr val="tx1"/>
                </a:solidFill>
                <a:latin typeface="+mn-ea"/>
              </a:rPr>
              <a:t>25</a:t>
            </a:r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日</a:t>
            </a:r>
            <a:endParaRPr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l"/>
            <a:endParaRPr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marL="457200" indent="-457200" algn="l">
              <a:buFont typeface="Wingdings" pitchFamily="2" charset="2"/>
              <a:buChar char="n"/>
            </a:pPr>
            <a:r>
              <a:rPr lang="ja-JP" altLang="en-US" sz="2400" b="1" dirty="0" smtClean="0">
                <a:solidFill>
                  <a:schemeClr val="tx1"/>
                </a:solidFill>
                <a:latin typeface="+mn-ea"/>
              </a:rPr>
              <a:t>提携の動機</a:t>
            </a:r>
            <a:endParaRPr lang="en-US" altLang="ja-JP" sz="2400" b="1" dirty="0">
              <a:solidFill>
                <a:schemeClr val="tx1"/>
              </a:solidFill>
              <a:latin typeface="+mn-ea"/>
            </a:endParaRPr>
          </a:p>
          <a:p>
            <a:pPr algn="l"/>
            <a:r>
              <a:rPr kumimoji="1" lang="ja-JP" altLang="en-US" sz="2400" dirty="0" smtClean="0">
                <a:solidFill>
                  <a:schemeClr val="tx1"/>
                </a:solidFill>
                <a:latin typeface="+mn-ea"/>
              </a:rPr>
              <a:t>　　　北上市出身で東京在住の片方善治氏が、コンコード</a:t>
            </a:r>
            <a:endParaRPr kumimoji="1"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  <a:latin typeface="+mn-ea"/>
              </a:rPr>
              <a:t>　</a:t>
            </a:r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　　</a:t>
            </a:r>
            <a:r>
              <a:rPr kumimoji="1" lang="ja-JP" altLang="en-US" sz="2400" dirty="0" smtClean="0">
                <a:solidFill>
                  <a:schemeClr val="tx1"/>
                </a:solidFill>
                <a:latin typeface="+mn-ea"/>
              </a:rPr>
              <a:t>市長へリック氏及びコンコードテレビ社長コートニー・</a:t>
            </a:r>
            <a:endParaRPr kumimoji="1"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  <a:latin typeface="+mn-ea"/>
              </a:rPr>
              <a:t>　</a:t>
            </a:r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　　</a:t>
            </a:r>
            <a:r>
              <a:rPr kumimoji="1" lang="ja-JP" altLang="en-US" sz="2400" dirty="0" smtClean="0">
                <a:solidFill>
                  <a:schemeClr val="tx1"/>
                </a:solidFill>
                <a:latin typeface="+mn-ea"/>
              </a:rPr>
              <a:t>カーキング氏と友人であり、コンコード市と北上市が、</a:t>
            </a:r>
            <a:endParaRPr kumimoji="1"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  <a:latin typeface="+mn-ea"/>
              </a:rPr>
              <a:t>　</a:t>
            </a:r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　　文化・環境面でも共通点があった</a:t>
            </a:r>
            <a:r>
              <a:rPr kumimoji="1" lang="ja-JP" altLang="en-US" sz="2400" dirty="0" smtClean="0">
                <a:solidFill>
                  <a:schemeClr val="tx1"/>
                </a:solidFill>
                <a:latin typeface="+mn-ea"/>
              </a:rPr>
              <a:t>ことから、</a:t>
            </a:r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コンコード</a:t>
            </a:r>
            <a:endParaRPr lang="en-US" altLang="ja-JP" sz="2400" dirty="0" smtClean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ja-JP" altLang="en-US" sz="2400" dirty="0">
                <a:solidFill>
                  <a:schemeClr val="tx1"/>
                </a:solidFill>
                <a:latin typeface="+mn-ea"/>
              </a:rPr>
              <a:t>　</a:t>
            </a:r>
            <a:r>
              <a:rPr lang="ja-JP" altLang="en-US" sz="2400" dirty="0" smtClean="0">
                <a:solidFill>
                  <a:schemeClr val="tx1"/>
                </a:solidFill>
                <a:latin typeface="+mn-ea"/>
              </a:rPr>
              <a:t>　　市にて姉妹都市の提携を結んだ。</a:t>
            </a:r>
            <a:endParaRPr kumimoji="1" lang="ja-JP" altLang="en-US" sz="24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4810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334460" y="1656320"/>
            <a:ext cx="8486012" cy="5057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Char char="n"/>
            </a:pP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親善交流</a:t>
            </a:r>
            <a:endParaRPr lang="en-US" altLang="ja-JP" sz="16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・姉妹都市提携</a:t>
            </a:r>
            <a:r>
              <a:rPr lang="en-US" altLang="ja-JP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25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35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周年記念等での相互訪問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（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1984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年～現在まで継続、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25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35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周年は、コンコード市から北上市に、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周年は、北上市からコンコード市を訪問、市長はじめ双方の市民団が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5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年毎に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60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相互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に訪問）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・ふるさと創生事業である人材育成事業「クレイジーアカデミー」（㈳北上青年会議所主催）受講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生のコンコード市訪問（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年～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1993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年、延べ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128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名）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1991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年には、北上市で訪問団を受け入れる窓口となった民間団体「日米協会北上アンバサ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ダー」が設立され、コンコードアンバサダーと連携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姉妹都市交流が行政主導型から民間主導型へ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lnSpc>
                <a:spcPts val="1000"/>
              </a:lnSpc>
            </a:pP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教育交流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・コンコード市からの英語指導員招聘（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1988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年～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2000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2011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年～現在、延べ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9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名）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・高校生の短期交換留学（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1984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年～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1995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年、延べ派遣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22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名、招聘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15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名）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lnSpc>
                <a:spcPts val="1000"/>
              </a:lnSpc>
            </a:pP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文化交流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・二子鬼剣舞コンコード市より招聘、コンコードパビリオンにて上演（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1976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47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名）</a:t>
            </a:r>
            <a:endParaRPr lang="en-US" altLang="ja-JP" sz="16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・口内鹿踊りコンコード市訪問、踊り披露（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1977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年、</a:t>
            </a:r>
            <a:r>
              <a:rPr lang="en-US" altLang="ja-JP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13</a:t>
            </a:r>
            <a:r>
              <a:rPr lang="ja-JP" altLang="en-US" sz="16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名）</a:t>
            </a:r>
            <a:endParaRPr lang="ja-JP" altLang="en-US" sz="16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457200" y="338328"/>
            <a:ext cx="8229600" cy="1252728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交流事業の内容</a:t>
            </a:r>
            <a:endParaRPr lang="ja-JP" altLang="en-US" dirty="0">
              <a:solidFill>
                <a:srgbClr val="FFFF00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96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403735" y="1684030"/>
            <a:ext cx="8350385" cy="5057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1974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姉妹都市締結調印式＠コンコード市　斉藤市長含め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29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名訪問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1981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姉妹都市提携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7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周年記念として、コンコード市庁舎前に日本庭園が完成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1984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　姉妹都市提携</a:t>
            </a: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周年記念式典開催＠北上市　ロンシャー前市長含め</a:t>
            </a: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14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名歓迎</a:t>
            </a:r>
            <a:endParaRPr lang="en-US" altLang="ja-JP" sz="1300" dirty="0" smtClean="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         高校生の交換留学事業開始（～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1995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年まで）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1988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　コンコード市より英語指導助手招聘開始（～</a:t>
            </a:r>
            <a:r>
              <a:rPr lang="ja-JP" altLang="en-US" sz="1300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現在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まで延べ</a:t>
            </a:r>
            <a:r>
              <a:rPr lang="en-US" altLang="ja-JP" sz="1300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9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名を招聘）</a:t>
            </a:r>
            <a:endParaRPr lang="en-US" altLang="ja-JP" sz="1300" dirty="0" smtClean="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1990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　市民レベルの姉妹都市交流の始まり　</a:t>
            </a:r>
            <a:endParaRPr lang="en-US" altLang="ja-JP" sz="1300" dirty="0" smtClean="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3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　　　　　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㈳北上青年会議所主催の第一期クレイジーアカデミー一行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名コンコード市訪問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1991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　「日米協会北上アンバサダー」設立</a:t>
            </a:r>
            <a:endParaRPr lang="en-US" altLang="ja-JP" sz="1300" dirty="0" smtClean="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3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　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  第二期クレイジーアカデミー一行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35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名コンコード市訪問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1992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第三期クレイジーアカデミー一行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33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名コンコード市訪問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1993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　ナンシー・ゴア市長はじめ、コンコードアンバサダー会長ダン・ミルバーガー氏ほか</a:t>
            </a: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19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名来北</a:t>
            </a:r>
            <a:endParaRPr lang="en-US" altLang="ja-JP" sz="1300" dirty="0" smtClean="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3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 第四期クレイジーアカデミー一行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名コンコード市訪問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1994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姉妹都市提携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周年記念＠コンコード市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高橋市長、第五期クレイジーアカデミー一行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21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名含め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77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名訪問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　 姉妹都市提携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周年記念コンコード・ジャズ・フェスティバルを北上市にて開催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1996</a:t>
            </a:r>
            <a:r>
              <a:rPr lang="ja-JP" altLang="en-US" sz="1300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　北上市国際交流ルームオープン</a:t>
            </a:r>
            <a:endParaRPr lang="en-US" altLang="ja-JP" sz="1300" dirty="0" smtClean="0">
              <a:solidFill>
                <a:srgbClr val="FF0000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1999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姉妹都市提携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25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周年記念＠北上市　パストリック市長含め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15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名歓迎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2004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姉妹都市提携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周年記念＠コンコード市　伊藤市長含め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45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名訪問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2009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姉妹都市提携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35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周年記念＠北上市　パストリック前市長含め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16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名歓迎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2011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コンコード市より英語指導助手招聘再スタート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/>
            <a:r>
              <a:rPr lang="ja-JP" altLang="en-US" sz="13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 ロナルド・リオーネ市長来北</a:t>
            </a:r>
            <a:endParaRPr lang="en-US" altLang="ja-JP" sz="13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algn="l">
              <a:buFont typeface="Wingdings" pitchFamily="2" charset="2"/>
              <a:buChar char="n"/>
            </a:pP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2014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姉妹都市提携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周年記念＠コンコード市　高橋市長を含め</a:t>
            </a:r>
            <a:r>
              <a:rPr lang="en-US" altLang="ja-JP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45</a:t>
            </a:r>
            <a:r>
              <a:rPr lang="ja-JP" altLang="en-US" sz="13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名訪問　</a:t>
            </a:r>
            <a:endParaRPr lang="ja-JP" altLang="en-US" sz="13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457200" y="338328"/>
            <a:ext cx="8229600" cy="1252728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北上市・コンコード市姉妹都市提携</a:t>
            </a:r>
            <a:r>
              <a:rPr lang="en-US" altLang="ja-JP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国際交流のあゆみ </a:t>
            </a:r>
            <a:r>
              <a:rPr lang="en-US" altLang="ja-JP" sz="2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一部抜粋</a:t>
            </a:r>
            <a:r>
              <a:rPr lang="en-US" altLang="ja-JP" sz="2200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  <a:endParaRPr lang="ja-JP" altLang="en-US" sz="2200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119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878000"/>
            <a:ext cx="8486012" cy="468890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日程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1994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水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23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訪問団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76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友好訪問団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28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クレイジーアカデミー第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5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期生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21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北上青年会議所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13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日米協会北上アンバサダー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14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交流</a:t>
            </a: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内容</a:t>
            </a:r>
            <a:endParaRPr lang="en-US" altLang="ja-JP" sz="2000" b="1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●コンコード市側主催による各種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歓迎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祝賀式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●幼稚園訪問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新聞紙コマ・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紙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コップ剣玉・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紙飛行機作り、フォークダンス</a:t>
            </a:r>
            <a:endParaRPr lang="en-US" altLang="ja-JP" sz="20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●小学校訪問　紅白玉入れ、コマ回し、縄跳び、絵の交換、折り紙風船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・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    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鶴作り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、授業見学</a:t>
            </a:r>
            <a:endParaRPr lang="en-US" altLang="ja-JP" sz="20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●ソフトボール試合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昼食はうどん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・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抹茶を準備し、おもてなし</a:t>
            </a:r>
            <a:endParaRPr lang="en-US" altLang="ja-JP" sz="20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●ホームステイ</a:t>
            </a:r>
            <a:endParaRPr lang="en-US" altLang="ja-JP" sz="20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1994</a:t>
            </a:r>
            <a:r>
              <a:rPr kumimoji="1" lang="ja-JP" altLang="en-US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kumimoji="1"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</a:t>
            </a:r>
            <a:r>
              <a:rPr kumimoji="1"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コンコード市訪問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187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1994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lang="en-US" altLang="ja-JP" b="1" dirty="0"/>
              <a:t>20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pic>
        <p:nvPicPr>
          <p:cNvPr id="1031" name="Picture 7" descr="E:\DCIM\108_FUJI\DSCF806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368" y="688800"/>
            <a:ext cx="2532209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:\DCIM\108_FUJI\DSCF806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9664" y="688800"/>
            <a:ext cx="2554048" cy="191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E:\DCIM\108_FUJI\DSCF807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007" y="2747218"/>
            <a:ext cx="2532208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:\DCIM\108_FUJI\DSCF807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8412" y="2765443"/>
            <a:ext cx="2532208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/>
          <p:cNvSpPr txBox="1"/>
          <p:nvPr/>
        </p:nvSpPr>
        <p:spPr>
          <a:xfrm>
            <a:off x="5564959" y="2235004"/>
            <a:ext cx="244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ウェルカム・セレモニー</a:t>
            </a:r>
            <a:endParaRPr kumimoji="1" lang="en-US" altLang="ja-JP" dirty="0" smtClean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509332" y="4277042"/>
            <a:ext cx="32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コンコード商工会議所主催昼食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20" name="Picture 11" descr="E:\DCIM\108_FUJI\DSCF807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007" y="4797152"/>
            <a:ext cx="2532208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2850643" y="6326976"/>
            <a:ext cx="2011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リサイクル会社</a:t>
            </a:r>
            <a:endParaRPr lang="en-US" altLang="ja-JP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22" name="Picture 2" descr="E:\DCIM\108_FUJI\DSCF8076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4797152"/>
            <a:ext cx="2532208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7089997" y="6049977"/>
            <a:ext cx="1514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ウェルカム</a:t>
            </a:r>
            <a:r>
              <a:rPr lang="ja-JP" altLang="en-US" dirty="0"/>
              <a:t>・</a:t>
            </a:r>
            <a:endParaRPr kumimoji="1" lang="en-US" altLang="ja-JP" dirty="0" smtClean="0"/>
          </a:p>
          <a:p>
            <a:r>
              <a:rPr kumimoji="1" lang="ja-JP" altLang="en-US" dirty="0" smtClean="0"/>
              <a:t>ディナー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32017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1994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lang="en-US" altLang="ja-JP" b="1" dirty="0" smtClean="0"/>
              <a:t>21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pic>
        <p:nvPicPr>
          <p:cNvPr id="2051" name="Picture 3" descr="E:\DCIM\108_FUJI\DSCF807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703" y="692696"/>
            <a:ext cx="2555775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DCIM\108_FUJI\DSCF808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745" y="2708920"/>
            <a:ext cx="2559941" cy="191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2827478" y="2235004"/>
            <a:ext cx="244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小学校訪問</a:t>
            </a:r>
            <a:endParaRPr kumimoji="1" lang="en-US" altLang="ja-JP" dirty="0" smtClean="0"/>
          </a:p>
        </p:txBody>
      </p:sp>
      <p:pic>
        <p:nvPicPr>
          <p:cNvPr id="2054" name="Picture 6" descr="E:\DCIM\108_FUJI\DSCF808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4060" y="2708920"/>
            <a:ext cx="2560864" cy="192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E:\DCIM\108_FUJI\DSCF808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33" y="4770673"/>
            <a:ext cx="2548853" cy="191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:\DCIM\108_FUJI\DSCF8089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8998" y="4776353"/>
            <a:ext cx="2565794" cy="192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2781790" y="3696953"/>
            <a:ext cx="1460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シニア</a:t>
            </a:r>
            <a:endParaRPr kumimoji="1" lang="en-US" altLang="ja-JP" dirty="0" smtClean="0"/>
          </a:p>
          <a:p>
            <a:r>
              <a:rPr kumimoji="1" lang="ja-JP" altLang="en-US" dirty="0" smtClean="0"/>
              <a:t>シチズン</a:t>
            </a:r>
            <a:endParaRPr kumimoji="1" lang="en-US" altLang="ja-JP" dirty="0" smtClean="0"/>
          </a:p>
          <a:p>
            <a:r>
              <a:rPr kumimoji="1" lang="ja-JP" altLang="en-US" dirty="0" smtClean="0"/>
              <a:t>センター</a:t>
            </a:r>
            <a:endParaRPr kumimoji="1" lang="en-US" altLang="ja-JP" dirty="0" smtClean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154924" y="3955627"/>
            <a:ext cx="14601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ソフトボール大会</a:t>
            </a:r>
            <a:endParaRPr kumimoji="1" lang="en-US" altLang="ja-JP" dirty="0" smtClean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541739" y="6040614"/>
            <a:ext cx="2716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コンコード・アンバサダー主催パーティー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948879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</a:t>
            </a:r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0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377172"/>
              </p:ext>
            </p:extLst>
          </p:nvPr>
        </p:nvGraphicFramePr>
        <p:xfrm>
          <a:off x="323528" y="1193639"/>
          <a:ext cx="8568952" cy="5156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10/19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16:30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　ヒルトンホテル到着、宿泊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10/20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　日本庭園　ウェルカム・セレモニー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市役所見学、集合写真撮影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12:00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トドス・サントス公園　コンコード商工会議所主催昼食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ギャラリー・コンコード絵画鑑賞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14:00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コンコードパビリオン施設見学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16:00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　ディスポーザル・カンパニー　リサイクル会社訪問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ヒルトンホテル　ワインレセプション</a:t>
                      </a:r>
                      <a:endParaRPr kumimoji="1" lang="ja-JP" altLang="en-US" dirty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19:00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ウェルカム・ディナー　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20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周年式典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ヒルトンホテル宿泊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10/21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ヒルトンホテルチェックアウト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クィーン・オブ・オール・セインツ・カソリック・スクール小学校、幼稚園交流プログラム</a:t>
                      </a:r>
                      <a:endParaRPr kumimoji="1" lang="ja-JP" altLang="en-US" dirty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11:30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シニア・シチズンセンター　調理・お茶会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9286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</a:t>
            </a:r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0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744549"/>
              </p:ext>
            </p:extLst>
          </p:nvPr>
        </p:nvGraphicFramePr>
        <p:xfrm>
          <a:off x="323528" y="1193639"/>
          <a:ext cx="8568952" cy="441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10/21</a:t>
                      </a:r>
                      <a:endParaRPr kumimoji="1" lang="ja-JP" altLang="en-US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12:00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シニア・シチズンセンター　昼食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ソフトボール試合（</a:t>
                      </a:r>
                      <a:r>
                        <a:rPr kumimoji="1" lang="en-US" altLang="ja-JP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3</a:t>
                      </a: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回戦）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15:30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ロス・モア</a:t>
                      </a:r>
                      <a:r>
                        <a:rPr kumimoji="1" lang="en-US" altLang="ja-JP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―</a:t>
                      </a:r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・リタイヤメント・コミュニティ施設見学</a:t>
                      </a:r>
                      <a:endParaRPr kumimoji="1" lang="en-US" altLang="ja-JP" dirty="0" smtClean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JA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クラブ　到着後ホストファミリーと対面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19:00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JA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クラブ　コンコード・アンバサダー主催パーティー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バーベキュー、余興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市長一行ホテル宿泊、その他ホームステイ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10/22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終日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ホストファミリーと共に自由行動　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レイノソ家主催ホームパーティー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10/23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サンフランシスコ空港　到着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12:16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ロサンゼルス　到着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市内観光後ホテルへ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748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878000"/>
            <a:ext cx="8486012" cy="468890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日程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1999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14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木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17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訪問団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15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パストリック市長、市長夫人、アンバサダー会長、市議会委員、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市政担当官、市政担当官夫人、友好訪問団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9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交流内容</a:t>
            </a:r>
            <a:endParaRPr lang="en-US" altLang="ja-JP" sz="2000" b="1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●北上市側主催による各種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歓迎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祝賀式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●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25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周年記念パーティ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専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北高マーチングバンド、幸の会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カーネギーホー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 ル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斡旋公演、ゲーム、日本村・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アメリカ村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日本村：日本文化体験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コーナー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    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習字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、生花、折紙、琴、尺八、太鼓、風呂敷、お茶、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餅つき体験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    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アメリカ村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：コンコード市を紹介するパネル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展示）、郷土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料理で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おもてなし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 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●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口内小学校訪問　鬼剣舞鑑賞、こま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・剣玉・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お手玉・おはじき・折紙・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竹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   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馬遊び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、感想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発表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●ホームステイ</a:t>
            </a:r>
            <a:endParaRPr lang="en-US" altLang="ja-JP" sz="20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1999</a:t>
            </a:r>
            <a:r>
              <a:rPr lang="ja-JP" altLang="en-US" dirty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en-US" altLang="ja-JP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25</a:t>
            </a:r>
            <a:r>
              <a:rPr lang="ja-JP" altLang="en-US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記念</a:t>
            </a:r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コンコード市訪問団</a:t>
            </a:r>
            <a:r>
              <a:rPr lang="ja-JP" altLang="en-US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歓迎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180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80" y="692696"/>
            <a:ext cx="2547597" cy="1910698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1999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lang="en-US" altLang="ja-JP" b="1" dirty="0"/>
              <a:t>14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072" y="686563"/>
            <a:ext cx="2555775" cy="191683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5505546" y="2234062"/>
            <a:ext cx="138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歓迎式典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39828" y="3098185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1999</a:t>
            </a:r>
            <a:r>
              <a:rPr kumimoji="1" lang="ja-JP" altLang="en-US" b="1" dirty="0" smtClean="0"/>
              <a:t>年</a:t>
            </a:r>
            <a:r>
              <a:rPr lang="en-US" altLang="ja-JP" b="1" dirty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16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93881" y="6093296"/>
            <a:ext cx="138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記念祝賀会</a:t>
            </a:r>
            <a:endParaRPr kumimoji="1" lang="ja-JP" altLang="en-US" dirty="0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3330" y="3704863"/>
            <a:ext cx="2606778" cy="1745407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7846" y="5013176"/>
            <a:ext cx="2606777" cy="174540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874" y="3704863"/>
            <a:ext cx="2586999" cy="173216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235" y="3695456"/>
            <a:ext cx="2586999" cy="173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81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80" y="692696"/>
            <a:ext cx="2547597" cy="1910698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1999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lang="en-US" altLang="ja-JP" b="1" dirty="0"/>
              <a:t>14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072" y="686563"/>
            <a:ext cx="2555775" cy="191683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5505546" y="2234062"/>
            <a:ext cx="138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歓迎式典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39828" y="3098185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1999</a:t>
            </a:r>
            <a:r>
              <a:rPr kumimoji="1" lang="ja-JP" altLang="en-US" b="1" dirty="0" smtClean="0"/>
              <a:t>年</a:t>
            </a:r>
            <a:r>
              <a:rPr lang="en-US" altLang="ja-JP" b="1" dirty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16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93881" y="6093296"/>
            <a:ext cx="138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記念祝賀会</a:t>
            </a:r>
            <a:endParaRPr kumimoji="1" lang="ja-JP" altLang="en-US" dirty="0"/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3330" y="3704863"/>
            <a:ext cx="2606778" cy="1745407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7846" y="5013176"/>
            <a:ext cx="2606777" cy="1745407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874" y="3704863"/>
            <a:ext cx="2586999" cy="173216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235" y="3695456"/>
            <a:ext cx="2586999" cy="173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86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25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77329"/>
              </p:ext>
            </p:extLst>
          </p:nvPr>
        </p:nvGraphicFramePr>
        <p:xfrm>
          <a:off x="323528" y="1193639"/>
          <a:ext cx="8568952" cy="519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8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10/14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12:44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北上駅到着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詩歌の森　歓迎式典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14:40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図書館見学、詩歌の森散策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15:30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市役所本庁着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16:40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ワシントンホテル着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17:40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ホストファミリー顔合わせ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ワシントンホテルアネックス　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25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周年祝賀会</a:t>
                      </a:r>
                      <a:endParaRPr kumimoji="1" lang="ja-JP" altLang="en-US" dirty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20:00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閉会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10:20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口内小学校訪問</a:t>
                      </a:r>
                      <a:endParaRPr kumimoji="1" lang="ja-JP" altLang="en-US" dirty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12:00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展勝地昼食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13:10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北上オフィスアルカディア、オフィスプラザ訪問</a:t>
                      </a:r>
                      <a:endParaRPr kumimoji="1" lang="en-US" altLang="ja-JP" dirty="0" smtClean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14:20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北上市総合運動公園見学</a:t>
                      </a:r>
                      <a:endParaRPr kumimoji="1" lang="en-US" altLang="ja-JP" dirty="0" smtClean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15:20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シオノギ製薬見学</a:t>
                      </a:r>
                      <a:endParaRPr kumimoji="1" lang="en-US" altLang="ja-JP" dirty="0" smtClean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935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25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723804"/>
              </p:ext>
            </p:extLst>
          </p:nvPr>
        </p:nvGraphicFramePr>
        <p:xfrm>
          <a:off x="323528" y="1193639"/>
          <a:ext cx="8568952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17:20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ホストファミリー宅泊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10/16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終日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ホストファミリーと自由行動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16:00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北上市コンピューターアカデミー体育館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25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周年記念パーティー</a:t>
                      </a:r>
                      <a:endParaRPr kumimoji="1" lang="ja-JP" altLang="en-US" dirty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閉会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10/17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11:00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北上駅集合、記念撮影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11:33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北上お見送り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440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878000"/>
            <a:ext cx="8486012" cy="468890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日程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2004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9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28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火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5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火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訪問団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45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　　 北上青年会議所、北上アンバサダー、クレイジーアカデミー、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　　 北上ロータリークラブ、北上市国際交流ルーム、友好訪問団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交流内容</a:t>
            </a:r>
            <a:endParaRPr lang="en-US" altLang="ja-JP" sz="2000" b="1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●コンコード市側主催による各種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歓迎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祝賀式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●市内施設見学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シビックセンター、</a:t>
            </a:r>
            <a:r>
              <a:rPr lang="en-US" altLang="ja-JP" sz="2000" dirty="0" err="1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Mt.Diablo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High School</a:t>
            </a:r>
            <a:r>
              <a:rPr lang="ja-JP" altLang="en-US" sz="2000" dirty="0" err="1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、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高齢者施設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Aegis</a:t>
            </a:r>
            <a:r>
              <a:rPr lang="ja-JP" altLang="en-US" sz="2000" dirty="0" err="1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、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ワイナリー、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スーパーマーケット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●ホームステイ</a:t>
            </a:r>
            <a:endParaRPr lang="en-US" altLang="ja-JP" sz="20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2004</a:t>
            </a:r>
            <a:r>
              <a:rPr kumimoji="1" lang="ja-JP" altLang="en-US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en-US" altLang="ja-JP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3</a:t>
            </a:r>
            <a:r>
              <a:rPr kumimoji="1"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0</a:t>
            </a:r>
            <a:r>
              <a:rPr kumimoji="1"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コンコード市訪問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670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2004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9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30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pic>
        <p:nvPicPr>
          <p:cNvPr id="1027" name="Picture 3" descr="D:\2004Concord写真\DSCN007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33" y="688800"/>
            <a:ext cx="2532208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2004Concord写真\DSCN007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8196" y="688800"/>
            <a:ext cx="2532208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5490404" y="2218624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歓迎セレモニー</a:t>
            </a:r>
            <a:endParaRPr kumimoji="1" lang="ja-JP" altLang="en-US" dirty="0"/>
          </a:p>
        </p:txBody>
      </p:sp>
      <p:pic>
        <p:nvPicPr>
          <p:cNvPr id="30" name="Picture 6" descr="D:\2004Concord写真\DSCN010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711" y="2965336"/>
            <a:ext cx="2522612" cy="189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D:\2004Concord写真\DSCN011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2555" y="2965336"/>
            <a:ext cx="2536645" cy="190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D:\2004Concord写真\DSCN009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28" y="2973718"/>
            <a:ext cx="2500262" cy="187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8848" y="4381439"/>
            <a:ext cx="2536645" cy="189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テキスト ボックス 33"/>
          <p:cNvSpPr txBox="1"/>
          <p:nvPr/>
        </p:nvSpPr>
        <p:spPr>
          <a:xfrm>
            <a:off x="6233274" y="5893910"/>
            <a:ext cx="244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歓迎式典＆コンサート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077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D:\2004Concord写真\DSCN021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83" y="3643423"/>
            <a:ext cx="2532207" cy="189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D:\2004Concord写真\DSCN022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7771" y="3656185"/>
            <a:ext cx="2515190" cy="188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1835696" y="5557194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30</a:t>
            </a:r>
            <a:r>
              <a:rPr kumimoji="1" lang="ja-JP" altLang="en-US" dirty="0" smtClean="0"/>
              <a:t>周年記念式典</a:t>
            </a:r>
            <a:endParaRPr kumimoji="1" lang="ja-JP" altLang="en-US" dirty="0"/>
          </a:p>
        </p:txBody>
      </p:sp>
      <p:pic>
        <p:nvPicPr>
          <p:cNvPr id="33" name="Picture 8" descr="D:\2004Concord写真\DSCN014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673" y="737681"/>
            <a:ext cx="2532208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9" descr="D:\2004Concord写真\DSCN018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5121" y="746178"/>
            <a:ext cx="2547582" cy="191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D:\2004Concord写真\DSCN0179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9754" y="772117"/>
            <a:ext cx="2516628" cy="188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テキスト ボックス 35"/>
          <p:cNvSpPr txBox="1"/>
          <p:nvPr/>
        </p:nvSpPr>
        <p:spPr>
          <a:xfrm>
            <a:off x="317123" y="2655245"/>
            <a:ext cx="2377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err="1" smtClean="0"/>
              <a:t>Mt.Diablo</a:t>
            </a:r>
            <a:r>
              <a:rPr kumimoji="1" lang="en-US" altLang="ja-JP" dirty="0" smtClean="0"/>
              <a:t> High School</a:t>
            </a:r>
            <a:endParaRPr kumimoji="1" lang="ja-JP" altLang="en-US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040520" y="2645292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高齢者施設</a:t>
            </a:r>
            <a:r>
              <a:rPr kumimoji="1" lang="en-US" altLang="ja-JP" dirty="0" smtClean="0"/>
              <a:t>Aegis</a:t>
            </a:r>
            <a:endParaRPr kumimoji="1" lang="ja-JP" altLang="en-US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2004</a:t>
            </a:r>
            <a:r>
              <a:rPr kumimoji="1" lang="ja-JP" altLang="en-US" b="1" dirty="0" smtClean="0"/>
              <a:t>年</a:t>
            </a:r>
            <a:r>
              <a:rPr lang="en-US" altLang="ja-JP" b="1" dirty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1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6024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2004Concord写真\DSCN027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119" y="692696"/>
            <a:ext cx="2532207" cy="189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D:\2004Concord写真\DSCN028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704915"/>
            <a:ext cx="2515913" cy="188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:\2004Concord写真\DSCN029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098" y="3609822"/>
            <a:ext cx="2532207" cy="189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2004</a:t>
            </a:r>
            <a:r>
              <a:rPr kumimoji="1" lang="ja-JP" altLang="en-US" b="1" dirty="0" smtClean="0"/>
              <a:t>年</a:t>
            </a:r>
            <a:r>
              <a:rPr lang="en-US" altLang="ja-JP" b="1" dirty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2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75745" y="2222518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BBQ</a:t>
            </a:r>
            <a:r>
              <a:rPr kumimoji="1" lang="ja-JP" altLang="en-US" dirty="0" smtClean="0"/>
              <a:t>パーティー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775305" y="5126841"/>
            <a:ext cx="2799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JA</a:t>
            </a:r>
            <a:r>
              <a:rPr kumimoji="1" lang="ja-JP" altLang="en-US" dirty="0" smtClean="0"/>
              <a:t>クラブお別れブランチ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39828" y="3098185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2004</a:t>
            </a:r>
            <a:r>
              <a:rPr kumimoji="1" lang="ja-JP" altLang="en-US" b="1" dirty="0" smtClean="0"/>
              <a:t>年</a:t>
            </a:r>
            <a:r>
              <a:rPr lang="en-US" altLang="ja-JP" b="1" dirty="0"/>
              <a:t>10</a:t>
            </a:r>
            <a:r>
              <a:rPr kumimoji="1" lang="ja-JP" altLang="en-US" b="1" dirty="0" smtClean="0"/>
              <a:t>月</a:t>
            </a:r>
            <a:r>
              <a:rPr lang="en-US" altLang="ja-JP" b="1" dirty="0"/>
              <a:t>3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02058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386079"/>
              </p:ext>
            </p:extLst>
          </p:nvPr>
        </p:nvGraphicFramePr>
        <p:xfrm>
          <a:off x="323528" y="1193639"/>
          <a:ext cx="8568952" cy="5257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9/28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先発訪問団コンコード</a:t>
                      </a:r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BART</a:t>
                      </a:r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駅到着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9/29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訪問団コンコードラディソンホテル到着　先発訪問団と合流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9/30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8:30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TARGET(</a:t>
                      </a: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スーパー</a:t>
                      </a:r>
                      <a:r>
                        <a:rPr kumimoji="1" lang="en-US" altLang="ja-JP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)</a:t>
                      </a: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見学、</a:t>
                      </a:r>
                      <a:r>
                        <a:rPr kumimoji="1" lang="en-US" altLang="ja-JP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Vacaville Outlet Store</a:t>
                      </a:r>
                      <a:r>
                        <a:rPr kumimoji="1" lang="ja-JP" altLang="en-US" dirty="0" err="1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での</a:t>
                      </a: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買い物</a:t>
                      </a:r>
                      <a:r>
                        <a:rPr kumimoji="1" lang="en-US" altLang="ja-JP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/>
                      </a:r>
                      <a:br>
                        <a:rPr kumimoji="1" lang="en-US" altLang="ja-JP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</a:br>
                      <a:r>
                        <a:rPr kumimoji="1" lang="en-US" altLang="ja-JP" dirty="0" err="1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Bogle</a:t>
                      </a: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ワイナリー見学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15:30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コンコード市役所表敬訪問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シビックセンター見学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17:30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歓迎式典＆コンサート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先発訪問団、解散、翌日帰国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20:30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ラディソンホテル宿泊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err="1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Mt.Diablo</a:t>
                      </a:r>
                      <a:r>
                        <a:rPr kumimoji="1" lang="en-US" altLang="ja-JP" baseline="0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 High School</a:t>
                      </a:r>
                      <a:r>
                        <a:rPr kumimoji="1" lang="ja-JP" altLang="en-US" baseline="0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見学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高齢者施設</a:t>
                      </a:r>
                      <a:r>
                        <a:rPr kumimoji="1" lang="en-US" altLang="ja-JP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Aegis</a:t>
                      </a: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見学、商業施設</a:t>
                      </a:r>
                      <a:r>
                        <a:rPr kumimoji="1" lang="en-US" altLang="ja-JP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Design</a:t>
                      </a:r>
                      <a:r>
                        <a:rPr kumimoji="1" lang="en-US" altLang="ja-JP" baseline="0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 Expo</a:t>
                      </a:r>
                      <a:r>
                        <a:rPr kumimoji="1" lang="ja-JP" altLang="en-US" baseline="0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に立ち寄る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15:30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ホテル到着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17:00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式典会場シニア・シチズン・センターへ移動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18:00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30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周年レセプション受付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91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　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632008"/>
              </p:ext>
            </p:extLst>
          </p:nvPr>
        </p:nvGraphicFramePr>
        <p:xfrm>
          <a:off x="323528" y="1193639"/>
          <a:ext cx="8568952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19:00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式典開会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21:00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式典閉会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10/2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ホストファミリーと共に自由行動　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17:00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Dana Farms Cabana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で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Mary Rea</a:t>
                      </a:r>
                      <a:r>
                        <a:rPr kumimoji="1" lang="en-US" altLang="ja-JP" baseline="0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 Lehman</a:t>
                      </a:r>
                      <a:r>
                        <a:rPr kumimoji="1" lang="ja-JP" altLang="en-US" baseline="0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主催の</a:t>
                      </a:r>
                      <a:r>
                        <a:rPr kumimoji="1" lang="en-US" altLang="ja-JP" baseline="0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BBQ</a:t>
                      </a:r>
                      <a:r>
                        <a:rPr kumimoji="1" lang="ja-JP" altLang="en-US" baseline="0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パーティ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10/3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Japanese-American Club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でお別れブランチ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11:30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コンコード出発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サンフランシスコ到着、観光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ヒルトンホテルの夕食交流会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10/4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11:55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サンフランシスコ空港出発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24:00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北上市帰着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430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878000"/>
            <a:ext cx="8702036" cy="468890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日程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2009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9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金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11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訪問団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16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パストリック前市長夫妻、友好訪問団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14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交流内容</a:t>
            </a:r>
            <a:endParaRPr lang="en-US" altLang="ja-JP" sz="2000" b="1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●北上市側主催による各種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歓迎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祝賀式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●市民パーティ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2000" dirty="0" smtClean="0">
                <a:latin typeface="ＭＳ Ｐゴシック" pitchFamily="50" charset="-128"/>
                <a:ea typeface="ＭＳ Ｐゴシック" pitchFamily="50" charset="-128"/>
              </a:rPr>
              <a:t>        </a:t>
            </a:r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市内の小中学校はじめ市民による手作りのキャンドルホルダーに、市民</a:t>
            </a:r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の手作り</a:t>
            </a:r>
            <a:r>
              <a:rPr lang="ja-JP" altLang="en-US" sz="2000" dirty="0" err="1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みつろう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キャンドルを入れ、会場に設営（キャンドルは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1000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個分）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　　　ジャンボのりまき作り、舞台コーナー（コーラスの夕べ、郷土芸能公演）、</a:t>
            </a:r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　　　縁日コーナー（芋の子汁等郷土料理、金魚すくい、ヨーヨー、大道芸等）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 </a:t>
            </a:r>
            <a:r>
              <a:rPr lang="ja-JP" altLang="en-US" sz="2000" dirty="0">
                <a:latin typeface="ＭＳ Ｐゴシック" pitchFamily="50" charset="-128"/>
                <a:ea typeface="ＭＳ Ｐゴシック" pitchFamily="50" charset="-128"/>
              </a:rPr>
              <a:t>●市内施設</a:t>
            </a:r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見学</a:t>
            </a:r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　　　さくらホール、夏油高原、ヤクルト工場、民俗村・展勝地散策</a:t>
            </a:r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    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●ホームステイ</a:t>
            </a:r>
            <a:endParaRPr lang="en-US" altLang="ja-JP" sz="20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2009</a:t>
            </a:r>
            <a:r>
              <a:rPr lang="ja-JP" altLang="en-US" dirty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ja-JP" altLang="en-US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35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</a:t>
            </a:r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コンコード市訪問団</a:t>
            </a:r>
            <a:r>
              <a:rPr lang="ja-JP" altLang="en-US" dirty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歓迎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096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北上市国際交流ルーム\Documents\Concord\コンコード35周年写真\09 コンコード市友好訪問団\２階から\DSC_404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586" y="718070"/>
            <a:ext cx="2707576" cy="181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北上市国際交流ルーム\Documents\Concord\コンコード35周年写真\09 コンコード市友好訪問団\さくらホール\DSC_801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586" y="2930249"/>
            <a:ext cx="2707576" cy="180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北上市国際交流ルーム\Documents\Concord\コンコード35周年写真\09 コンコード市友好訪問団\さくらホール\DSC_804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9435" y="2930250"/>
            <a:ext cx="2727676" cy="1813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北上市国際交流ルーム\Documents\Concord\コンコード35周年写真\09 コンコード市友好訪問団\歓迎セレモニー\DSC_797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5956" y="703650"/>
            <a:ext cx="27078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284684" y="2521918"/>
            <a:ext cx="138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歓迎式典</a:t>
            </a:r>
            <a:endParaRPr kumimoji="1" lang="ja-JP" altLang="en-US" dirty="0"/>
          </a:p>
        </p:txBody>
      </p:sp>
      <p:pic>
        <p:nvPicPr>
          <p:cNvPr id="7" name="Picture 3" descr="C:\Users\北上市国際交流ルーム\Documents\Concord\コンコード35周年写真\09 コンコード市友好訪問団\意見交換会\DSC_7987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9008" y="731811"/>
            <a:ext cx="2707576" cy="18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6881525" y="2503850"/>
            <a:ext cx="138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/>
              <a:t>意見交換会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07111" y="4361278"/>
            <a:ext cx="1881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さくらホール見学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2009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9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pic>
        <p:nvPicPr>
          <p:cNvPr id="11" name="Picture 2" descr="C:\Users\北上市国際交流ルーム\Documents\Concord\コンコード35周年写真\09 コンコード市友好訪問団\歓迎会\DSC_6444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63" y="4849354"/>
            <a:ext cx="2707368" cy="179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3009490" y="6274867"/>
            <a:ext cx="185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記念祝賀会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552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北上市国際交流ルーム\Documents\Concord\コンコード35周年写真\10 コンコード\ヤクルト\DSC_657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33" y="672731"/>
            <a:ext cx="2737398" cy="181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2997025" y="2123276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ヤクルト工場見学</a:t>
            </a:r>
            <a:endParaRPr kumimoji="1" lang="ja-JP" altLang="en-US" dirty="0"/>
          </a:p>
        </p:txBody>
      </p:sp>
      <p:pic>
        <p:nvPicPr>
          <p:cNvPr id="2053" name="Picture 5" descr="C:\Users\北上市国際交流ルーム\Documents\Concord\コンコード35周年写真\10 コンコード\市民パーティ\DSC_662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33" y="2815176"/>
            <a:ext cx="2737398" cy="181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5953985" y="6210348"/>
            <a:ext cx="19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市民パーティ</a:t>
            </a:r>
            <a:endParaRPr kumimoji="1" lang="ja-JP" altLang="en-US" dirty="0"/>
          </a:p>
        </p:txBody>
      </p:sp>
      <p:pic>
        <p:nvPicPr>
          <p:cNvPr id="2054" name="Picture 6" descr="C:\Users\北上市国際交流ルーム\Documents\Concord\コンコード35周年写真\10 コンコード\市民パーティ\DSC_670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1844" y="2827449"/>
            <a:ext cx="2740311" cy="182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北上市国際交流ルーム\Documents\Concord\コンコード35周年写真\10 コンコード\市民パーティ\DSC_675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2831284"/>
            <a:ext cx="2728774" cy="181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北上市国際交流ルーム\Documents\Concord\コンコード35周年写真\10 コンコード\市民パーティ\DSC_6778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4896" y="4758610"/>
            <a:ext cx="2769089" cy="184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北上市国際交流ルーム\Documents\Concord\コンコード35周年写真\10 コンコード\市民パーティ\P1030582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33" y="4770237"/>
            <a:ext cx="2737398" cy="181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2009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5555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35</a:t>
            </a:r>
            <a:r>
              <a:rPr lang="ja-JP" altLang="en-US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記念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942096"/>
              </p:ext>
            </p:extLst>
          </p:nvPr>
        </p:nvGraphicFramePr>
        <p:xfrm>
          <a:off x="323528" y="1196752"/>
          <a:ext cx="8568952" cy="530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14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83">
                <a:tc rowSpan="8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10/9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市役所本庁着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13:15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歓迎式典・表敬、懇談会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14:20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さくらホール見学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15:40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ふるさと体験館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荷物整理、着替え、休息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17:30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ホテルシティプラザ着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17:30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ホストファミリー対面式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記念祝賀会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20:00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閉会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483">
                <a:tc rowSpan="4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9:50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夏油高原紅葉まつり観覧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13:25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ヤクルト工場見学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15:00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ふるさと体験館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休憩、入浴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16:00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市民パーティ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40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35</a:t>
            </a:r>
            <a:r>
              <a:rPr lang="ja-JP" altLang="en-US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記念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749028"/>
              </p:ext>
            </p:extLst>
          </p:nvPr>
        </p:nvGraphicFramePr>
        <p:xfrm>
          <a:off x="323528" y="1196752"/>
          <a:ext cx="8568952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148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483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19:15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市民パーティ閉会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483">
                <a:tc rowSpan="5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10/11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10:00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民俗村・展勝地散策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12:00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レストハウスにて昼食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13:15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北上東口着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13:30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記念写真撮影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483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14:29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北上お見送り（やまびこ</a:t>
                      </a:r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58</a:t>
                      </a: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号）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46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2010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2"/>
            <a:ext cx="8486012" cy="537015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16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コンコード市との民間交流　</a:t>
            </a:r>
            <a:r>
              <a:rPr lang="en-US" altLang="ja-JP" sz="16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5/23</a:t>
            </a:r>
            <a:r>
              <a:rPr lang="ja-JP" altLang="en-US" sz="16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6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5/25</a:t>
            </a:r>
          </a:p>
          <a:p>
            <a:pPr marL="0" indent="0">
              <a:buNone/>
            </a:pPr>
            <a:r>
              <a:rPr lang="ja-JP" altLang="en-US" sz="16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　　コンコード市から平成</a:t>
            </a:r>
            <a:r>
              <a:rPr lang="en-US" altLang="ja-JP" sz="1600" dirty="0" smtClean="0">
                <a:latin typeface="ＭＳ Ｐゴシック" pitchFamily="50" charset="-128"/>
                <a:ea typeface="ＭＳ Ｐゴシック" pitchFamily="50" charset="-128"/>
              </a:rPr>
              <a:t>21</a:t>
            </a:r>
            <a:r>
              <a:rPr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年度の姉妹都市</a:t>
            </a:r>
            <a:r>
              <a:rPr lang="en-US" altLang="ja-JP" sz="1600" dirty="0" smtClean="0">
                <a:latin typeface="ＭＳ Ｐゴシック" pitchFamily="50" charset="-128"/>
                <a:ea typeface="ＭＳ Ｐゴシック" pitchFamily="50" charset="-128"/>
              </a:rPr>
              <a:t>35</a:t>
            </a:r>
            <a:r>
              <a:rPr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周年に来北した</a:t>
            </a:r>
            <a:r>
              <a:rPr lang="en-US" altLang="ja-JP" sz="1600" dirty="0" smtClean="0">
                <a:latin typeface="ＭＳ Ｐゴシック" pitchFamily="50" charset="-128"/>
                <a:ea typeface="ＭＳ Ｐゴシック" pitchFamily="50" charset="-128"/>
              </a:rPr>
              <a:t>David </a:t>
            </a:r>
            <a:r>
              <a:rPr lang="en-US" altLang="ja-JP" sz="1600" dirty="0" err="1" smtClean="0">
                <a:latin typeface="ＭＳ Ｐゴシック" pitchFamily="50" charset="-128"/>
                <a:ea typeface="ＭＳ Ｐゴシック" pitchFamily="50" charset="-128"/>
              </a:rPr>
              <a:t>Azumbrado</a:t>
            </a:r>
            <a:r>
              <a:rPr lang="ja-JP" altLang="en-US" sz="1600" dirty="0" err="1" smtClean="0">
                <a:latin typeface="ＭＳ Ｐゴシック" pitchFamily="50" charset="-128"/>
                <a:ea typeface="ＭＳ Ｐゴシック" pitchFamily="50" charset="-128"/>
              </a:rPr>
              <a:t>さん</a:t>
            </a:r>
            <a:r>
              <a:rPr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再度来訪</a:t>
            </a:r>
            <a:endParaRPr lang="en-US" altLang="ja-JP" sz="16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600" dirty="0" smtClean="0">
                <a:latin typeface="ＭＳ Ｐゴシック" pitchFamily="50" charset="-128"/>
                <a:ea typeface="ＭＳ Ｐゴシック" pitchFamily="50" charset="-128"/>
              </a:rPr>
              <a:t>　　市内を案内</a:t>
            </a:r>
            <a:endParaRPr lang="en-US" altLang="ja-JP" sz="16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948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2011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2"/>
            <a:ext cx="8486012" cy="554461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東日本大震災に対するお見舞　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3/12</a:t>
            </a: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　　コンコード市長、コンコードアンバサダー会長他、コンコードの友人多数からメールや手紙が</a:t>
            </a:r>
            <a:endParaRPr lang="en-US" altLang="ja-JP" sz="1500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　　届く、地震被災者のための追悼礼拝と千羽鶴を作るイベントを行い、義援金を集め、赤十字</a:t>
            </a:r>
            <a:endParaRPr lang="en-US" altLang="ja-JP" sz="1500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　　などを通じて寄付、イベントの模様を</a:t>
            </a:r>
            <a:r>
              <a:rPr lang="en-US" altLang="ja-JP" sz="1500" dirty="0">
                <a:latin typeface="ＭＳ Ｐゴシック" pitchFamily="50" charset="-128"/>
                <a:ea typeface="ＭＳ Ｐゴシック" pitchFamily="50" charset="-128"/>
              </a:rPr>
              <a:t>You-Tube</a:t>
            </a: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で配信されている</a:t>
            </a:r>
            <a:endParaRPr lang="en-US" altLang="ja-JP" sz="1500" dirty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公式文書翻訳</a:t>
            </a:r>
            <a:endParaRPr lang="en-US" altLang="ja-JP" sz="1500" u="sng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4/1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コンコード市へ震災見舞いの返礼</a:t>
            </a:r>
            <a:endParaRPr lang="en-US" altLang="ja-JP" sz="15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4/25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北上市前市長退任挨拶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5/19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北上市長就任挨拶</a:t>
            </a:r>
            <a:endParaRPr lang="en-US" altLang="ja-JP" sz="15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7/6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北上市副市長就任挨拶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英語指導助手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(ALT)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招聘事業　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6/9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9/1</a:t>
            </a: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コンコード市と北上市教育委員会との連絡調整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履歴書受信、契約書翻訳、在留資格認定書の必要書類伝達等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ロナルド・リオーネ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Ⅱ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　北上市教育委員会英語指導助手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(ALT)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として着任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9/1</a:t>
            </a:r>
          </a:p>
          <a:p>
            <a:pPr marL="0" indent="0">
              <a:buNone/>
            </a:pPr>
            <a:r>
              <a:rPr lang="ja-JP" altLang="en-US" sz="15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歓迎会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回　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9/5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総務課、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9/17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ルーム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15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名、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11/7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教育委員会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ロナルド・リオーネさんに日本語指導　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9/12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～現在　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毎週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回、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時間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遊・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YOU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学園祭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11/13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606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1500" u="sng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インターナショナル・チャリティーバザーを開催</a:t>
            </a:r>
            <a:endParaRPr lang="en-US" altLang="ja-JP" sz="15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同時にコンコード市との交流写真をパネル展示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北上市市制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周年　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11/1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12/9</a:t>
            </a: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コンコード市との連絡調整　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コンコード市長からのお祝いのメッセージ翻訳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</p:txBody>
      </p:sp>
      <p:pic>
        <p:nvPicPr>
          <p:cNvPr id="2050" name="Picture 2" descr="C:\Users\北上市国際交流ルーム\Pictures\candlelight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8943" y="2132856"/>
            <a:ext cx="1944216" cy="13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北上市国際交流ルーム\Pictures\コンコード市長来北\北上市役所\DSCF836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084352" y="4079805"/>
            <a:ext cx="1747241" cy="1310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4973279" y="3199455"/>
            <a:ext cx="3912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/>
              <a:t>URL</a:t>
            </a:r>
          </a:p>
          <a:p>
            <a:r>
              <a:rPr lang="en-US" altLang="ja-JP" sz="1400" dirty="0" smtClean="0"/>
              <a:t>http</a:t>
            </a:r>
            <a:r>
              <a:rPr lang="en-US" altLang="ja-JP" sz="1400" dirty="0"/>
              <a:t>://www.youtube.com/watch?v=xqpW6SmoP70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0975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2012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2"/>
            <a:ext cx="8486012" cy="554461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コンコード市長来訪準備　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3/1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3/31</a:t>
            </a: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　　コンコード市との連絡調整　</a:t>
            </a:r>
            <a:r>
              <a:rPr lang="en-US" altLang="ja-JP" sz="1500" dirty="0"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日程調整、声明文翻訳等</a:t>
            </a:r>
            <a:r>
              <a:rPr lang="en-US" altLang="ja-JP" sz="1500" dirty="0"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コンコード市長来訪　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4/13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4/19</a:t>
            </a: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歓迎会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17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名参加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市内案内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東稜中学、黒沢尻東小学校、さくらホール、総合運動公園、</a:t>
            </a:r>
            <a:endParaRPr lang="en-US" altLang="ja-JP" sz="15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　　　　　　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夏油高原スキー場、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鬼の館、岩手ヤクルト、展勝地、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　　　　　　　さくらまつり、民俗村、博物館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 marL="0" indent="0">
              <a:buNone/>
            </a:pPr>
            <a:r>
              <a:rPr lang="ja-JP" altLang="en-US" sz="15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東京駅まで見送り</a:t>
            </a:r>
            <a:endParaRPr lang="en-US" altLang="ja-JP" sz="15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※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礼状受信　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5/17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コンコード市との民間交流　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8/28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8/30</a:t>
            </a: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コンコード市からエヴァン・ワイスさん来訪、翔南高校鬼剣舞部と交流、市内案内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エヴァンさんは東日本大震災の被災地、</a:t>
            </a:r>
            <a:r>
              <a:rPr lang="ja-JP" altLang="en-US" sz="1500" dirty="0" err="1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吉里吉里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で</a:t>
            </a:r>
            <a:r>
              <a:rPr lang="en-US" altLang="ja-JP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週間ボランティア活動を</a:t>
            </a:r>
            <a:endParaRPr lang="en-US" altLang="ja-JP" sz="15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ja-JP" altLang="en-US" sz="15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するため来日</a:t>
            </a:r>
            <a:endParaRPr lang="en-US" altLang="ja-JP" sz="15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姉妹都市・友好都市委員会　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10/4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コンコードってどんな街？＆クリスマスパーティ開催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12/15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38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1500" u="sng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ロナルド・リオーネ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Ⅱ</a:t>
            </a:r>
            <a:r>
              <a:rPr lang="ja-JP" altLang="en-US" sz="1500" dirty="0" err="1" smtClean="0">
                <a:latin typeface="ＭＳ Ｐゴシック" pitchFamily="50" charset="-128"/>
                <a:ea typeface="ＭＳ Ｐゴシック" pitchFamily="50" charset="-128"/>
              </a:rPr>
              <a:t>さんに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よるコンコードの紹介とクイズ、プレゼント交換、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持ち寄りによる立食パーティ、クリスマスソング合唱</a:t>
            </a:r>
            <a:endParaRPr lang="en-US" altLang="ja-JP" sz="1500" dirty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ロナルド・リオーネ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Ⅱ</a:t>
            </a:r>
            <a:r>
              <a:rPr lang="ja-JP" altLang="en-US" sz="1500" u="sng" dirty="0" err="1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さんに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日本語指導　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昨年度から継続、週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回、各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時間</a:t>
            </a:r>
            <a:r>
              <a:rPr lang="en-US" altLang="ja-JP" sz="1500" u="sng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</p:txBody>
      </p:sp>
      <p:pic>
        <p:nvPicPr>
          <p:cNvPr id="5" name="Picture 2" descr="C:\Users\北上市国際交流ルーム\Documents\000\H24(2012)年度イベント\2012コンコードってどんな街？\コンコードってどんな街写真\DSC12121501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7203" y="5129574"/>
            <a:ext cx="1540879" cy="108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2111" y="3488045"/>
            <a:ext cx="1077743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2082" y="1982909"/>
            <a:ext cx="1521802" cy="114135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4834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2013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2"/>
            <a:ext cx="8486012" cy="537015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第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回ロン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さんの英会話講座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教室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5/7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7/23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　毎週火曜日　全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12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回</a:t>
            </a:r>
            <a:endParaRPr lang="en-US" altLang="ja-JP" sz="1500" u="sng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コンコード市と姉妹都市提携</a:t>
            </a:r>
            <a:r>
              <a:rPr lang="en-US" altLang="ja-JP" sz="1500" dirty="0"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周年プレイベントの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企画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初級</a:t>
            </a: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レベル以上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対象　延べ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167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名参加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コンコードから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3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代目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ALT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デビッド・レオンさんと長女の八重樫明（さや）さん来北　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7/3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7/20</a:t>
            </a: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　　市長表敬訪問　</a:t>
            </a:r>
            <a:r>
              <a:rPr lang="en-US" altLang="ja-JP" sz="1500" dirty="0">
                <a:latin typeface="ＭＳ Ｐゴシック" pitchFamily="50" charset="-128"/>
                <a:ea typeface="ＭＳ Ｐゴシック" pitchFamily="50" charset="-128"/>
              </a:rPr>
              <a:t>7/8</a:t>
            </a: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第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2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回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ロンさんの英会話講座教室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9/10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11/19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　毎週火曜日　全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回</a:t>
            </a:r>
            <a:endParaRPr lang="en-US" altLang="ja-JP" sz="1500" u="sng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　第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回英会話講座受講メンバーが</a:t>
            </a: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レッスン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継続を希望し、第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2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回を開講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延べ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130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名参加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遊・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YOU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学園祭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11/10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881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1500" u="sng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　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コンコード市の写真</a:t>
            </a: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をパネル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展示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　姉妹都市提携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周年記念コンコード訪問団募集ポスター掲示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ロナルド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・リオーネ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Ⅱ</a:t>
            </a:r>
            <a:r>
              <a:rPr lang="ja-JP" altLang="en-US" sz="1500" u="sng" dirty="0" err="1">
                <a:latin typeface="ＭＳ Ｐゴシック" pitchFamily="50" charset="-128"/>
                <a:ea typeface="ＭＳ Ｐゴシック" pitchFamily="50" charset="-128"/>
              </a:rPr>
              <a:t>さんに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日本語指導　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昨年度から継続、週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回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、各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時間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今年度は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51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回指導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88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2014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2"/>
            <a:ext cx="8486012" cy="53701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コンコード市「一万羽鶴モニュメント除幕式」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3/10</a:t>
            </a:r>
            <a:b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コンコード市内で、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2011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3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12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日に東日本大震災被災者のため、追悼礼拝と千羽鶴を作るイベントが開催、その時の千羽鶴が一万羽になり、モニュメントとして設置され、その除幕式</a:t>
            </a: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を、コンコード市長、コンコードアンバサダー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会長、北上市長、北上市関係者等、スカイプ上で交流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北上側・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名　コンコード側・市長、副市長、市議、コンコードアンバサダー、一般市民など多数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ロン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さん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のホームステイ英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会話講座教室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6/10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9/9</a:t>
            </a:r>
            <a:r>
              <a:rPr lang="ja-JP" altLang="en-US" sz="1500" u="sng" dirty="0">
                <a:latin typeface="ＭＳ Ｐゴシック" pitchFamily="50" charset="-128"/>
                <a:ea typeface="ＭＳ Ｐゴシック" pitchFamily="50" charset="-128"/>
              </a:rPr>
              <a:t>　毎週火曜日　全</a:t>
            </a:r>
            <a:r>
              <a:rPr lang="en-US" altLang="ja-JP" sz="1500" u="sng" dirty="0"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回</a:t>
            </a:r>
            <a:endParaRPr lang="en-US" altLang="ja-JP" sz="1500" u="sng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500" dirty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姉妹都市提携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周年コンコード訪問に向けた英会話講座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　　　延べ</a:t>
            </a: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118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名参加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コンコードへのお土産制作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北上市国際交流ルームのキャラクターユニット“ユリリーちゃん”の金太郎飴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姉妹都市締結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周年記念　コンコード訪問　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9/30</a:t>
            </a:r>
            <a:r>
              <a:rPr lang="ja-JP" altLang="en-US" sz="1500" u="sng" dirty="0" smtClean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  <a:t>10/7</a:t>
            </a:r>
            <a:br>
              <a:rPr lang="en-US" altLang="ja-JP" sz="15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en-US" altLang="ja-JP" sz="1500" dirty="0" smtClean="0">
                <a:latin typeface="ＭＳ Ｐゴシック" pitchFamily="50" charset="-128"/>
                <a:ea typeface="ＭＳ Ｐゴシック" pitchFamily="50" charset="-128"/>
              </a:rPr>
              <a:t>46</a:t>
            </a:r>
            <a:r>
              <a:rPr lang="ja-JP" altLang="en-US" sz="1500" dirty="0" smtClean="0">
                <a:latin typeface="ＭＳ Ｐゴシック" pitchFamily="50" charset="-128"/>
                <a:ea typeface="ＭＳ Ｐゴシック" pitchFamily="50" charset="-128"/>
              </a:rPr>
              <a:t>名参加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1400" u="sng" dirty="0" smtClean="0">
                <a:latin typeface="ＭＳ Ｐゴシック" pitchFamily="50" charset="-128"/>
                <a:ea typeface="ＭＳ Ｐゴシック" pitchFamily="50" charset="-128"/>
              </a:rPr>
              <a:t>コンコード</a:t>
            </a:r>
            <a:r>
              <a:rPr lang="ja-JP" altLang="en-US" sz="1400" u="sng" dirty="0">
                <a:latin typeface="ＭＳ Ｐゴシック" pitchFamily="50" charset="-128"/>
                <a:ea typeface="ＭＳ Ｐゴシック" pitchFamily="50" charset="-128"/>
              </a:rPr>
              <a:t>市との民間交流　</a:t>
            </a:r>
            <a:r>
              <a:rPr lang="en-US" altLang="ja-JP" sz="1400" u="sng" dirty="0" smtClean="0">
                <a:latin typeface="ＭＳ Ｐゴシック" pitchFamily="50" charset="-128"/>
                <a:ea typeface="ＭＳ Ｐゴシック" pitchFamily="50" charset="-128"/>
              </a:rPr>
              <a:t>12/30</a:t>
            </a:r>
            <a:r>
              <a:rPr lang="ja-JP" altLang="en-US" sz="1400" u="sng" dirty="0" smtClean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1400" u="sng" dirty="0" smtClean="0">
                <a:latin typeface="ＭＳ Ｐゴシック" pitchFamily="50" charset="-128"/>
                <a:ea typeface="ＭＳ Ｐゴシック" pitchFamily="50" charset="-128"/>
              </a:rPr>
              <a:t>1/3</a:t>
            </a:r>
            <a:endParaRPr lang="en-US" altLang="ja-JP" sz="1400" u="sng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　　　</a:t>
            </a:r>
            <a:r>
              <a:rPr lang="ja-JP" altLang="en-US" sz="1400" dirty="0" smtClean="0">
                <a:latin typeface="ＭＳ Ｐゴシック" pitchFamily="50" charset="-128"/>
                <a:ea typeface="ＭＳ Ｐゴシック" pitchFamily="50" charset="-128"/>
              </a:rPr>
              <a:t>コンコード訪問時、髙橋市長のホームステイ先である</a:t>
            </a:r>
            <a:r>
              <a:rPr lang="en-US" altLang="ja-JP" sz="1400" dirty="0" smtClean="0">
                <a:latin typeface="ＭＳ Ｐゴシック" pitchFamily="50" charset="-128"/>
                <a:ea typeface="ＭＳ Ｐゴシック" pitchFamily="50" charset="-128"/>
              </a:rPr>
              <a:t>Rick &amp; </a:t>
            </a:r>
            <a:r>
              <a:rPr lang="en-US" altLang="ja-JP" sz="1400" dirty="0" err="1" smtClean="0">
                <a:latin typeface="ＭＳ Ｐゴシック" pitchFamily="50" charset="-128"/>
                <a:ea typeface="ＭＳ Ｐゴシック" pitchFamily="50" charset="-128"/>
              </a:rPr>
              <a:t>Ewa</a:t>
            </a:r>
            <a:r>
              <a:rPr lang="en-US" altLang="ja-JP" sz="1400" dirty="0" smtClean="0"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1400" dirty="0" err="1" smtClean="0">
                <a:latin typeface="ＭＳ Ｐゴシック" pitchFamily="50" charset="-128"/>
                <a:ea typeface="ＭＳ Ｐゴシック" pitchFamily="50" charset="-128"/>
              </a:rPr>
              <a:t>Sobilo</a:t>
            </a:r>
            <a:r>
              <a:rPr lang="ja-JP" altLang="en-US" sz="1400" dirty="0" smtClean="0">
                <a:latin typeface="ＭＳ Ｐゴシック" pitchFamily="50" charset="-128"/>
                <a:ea typeface="ＭＳ Ｐゴシック" pitchFamily="50" charset="-128"/>
              </a:rPr>
              <a:t>夫妻が来北　</a:t>
            </a:r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北上</a:t>
            </a:r>
            <a:r>
              <a:rPr lang="ja-JP" altLang="en-US" sz="1400" dirty="0" smtClean="0">
                <a:latin typeface="ＭＳ Ｐゴシック" pitchFamily="50" charset="-128"/>
                <a:ea typeface="ＭＳ Ｐゴシック" pitchFamily="50" charset="-128"/>
              </a:rPr>
              <a:t>市長宅訪問、</a:t>
            </a:r>
            <a:r>
              <a:rPr lang="en-US" altLang="ja-JP" sz="1400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400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400" dirty="0" smtClean="0">
                <a:latin typeface="ＭＳ Ｐゴシック" pitchFamily="50" charset="-128"/>
                <a:ea typeface="ＭＳ Ｐゴシック" pitchFamily="50" charset="-128"/>
              </a:rPr>
              <a:t>　　　夏油スキー場</a:t>
            </a:r>
            <a:r>
              <a:rPr lang="ja-JP" altLang="en-US" sz="1400" dirty="0">
                <a:latin typeface="ＭＳ Ｐゴシック" pitchFamily="50" charset="-128"/>
                <a:ea typeface="ＭＳ Ｐゴシック" pitchFamily="50" charset="-128"/>
              </a:rPr>
              <a:t>・</a:t>
            </a:r>
            <a:r>
              <a:rPr lang="ja-JP" altLang="en-US" sz="1400" dirty="0" smtClean="0">
                <a:latin typeface="ＭＳ Ｐゴシック" pitchFamily="50" charset="-128"/>
                <a:ea typeface="ＭＳ Ｐゴシック" pitchFamily="50" charset="-128"/>
              </a:rPr>
              <a:t>安比高原スキー場・北上牛を飼育している高田畜産を案内、</a:t>
            </a:r>
            <a:r>
              <a:rPr lang="en-US" altLang="ja-JP" sz="1400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400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400" dirty="0" smtClean="0">
                <a:latin typeface="ＭＳ Ｐゴシック" pitchFamily="50" charset="-128"/>
                <a:ea typeface="ＭＳ Ｐゴシック" pitchFamily="50" charset="-128"/>
              </a:rPr>
              <a:t>　　　北上市国際交流協会代表宅ホームステイ</a:t>
            </a:r>
            <a:endParaRPr lang="en-US" altLang="ja-JP" sz="1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en-US" altLang="ja-JP" sz="1400" u="sng" dirty="0" smtClean="0"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sz="1400" u="sng" dirty="0" smtClean="0">
                <a:latin typeface="ＭＳ Ｐゴシック" pitchFamily="50" charset="-128"/>
                <a:ea typeface="ＭＳ Ｐゴシック" pitchFamily="50" charset="-128"/>
              </a:rPr>
              <a:t>周年訪問記念</a:t>
            </a:r>
            <a:r>
              <a:rPr lang="en-US" altLang="ja-JP" sz="1400" u="sng" dirty="0" smtClean="0">
                <a:latin typeface="ＭＳ Ｐゴシック" pitchFamily="50" charset="-128"/>
                <a:ea typeface="ＭＳ Ｐゴシック" pitchFamily="50" charset="-128"/>
              </a:rPr>
              <a:t>DVD</a:t>
            </a:r>
            <a:r>
              <a:rPr lang="ja-JP" altLang="en-US" sz="1400" u="sng" dirty="0" smtClean="0">
                <a:latin typeface="ＭＳ Ｐゴシック" pitchFamily="50" charset="-128"/>
                <a:ea typeface="ＭＳ Ｐゴシック" pitchFamily="50" charset="-128"/>
              </a:rPr>
              <a:t>の発行</a:t>
            </a:r>
            <a:endParaRPr lang="en-US" altLang="ja-JP" sz="1400" u="sng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1400" u="sng" dirty="0" smtClean="0">
                <a:latin typeface="ＭＳ Ｐゴシック" pitchFamily="50" charset="-128"/>
                <a:ea typeface="ＭＳ Ｐゴシック" pitchFamily="50" charset="-128"/>
              </a:rPr>
              <a:t>遊・</a:t>
            </a:r>
            <a:r>
              <a:rPr lang="en-US" altLang="ja-JP" sz="1400" u="sng" dirty="0" smtClean="0">
                <a:latin typeface="ＭＳ Ｐゴシック" pitchFamily="50" charset="-128"/>
                <a:ea typeface="ＭＳ Ｐゴシック" pitchFamily="50" charset="-128"/>
              </a:rPr>
              <a:t>YOU</a:t>
            </a:r>
            <a:r>
              <a:rPr lang="ja-JP" altLang="en-US" sz="1400" u="sng" dirty="0" smtClean="0">
                <a:latin typeface="ＭＳ Ｐゴシック" pitchFamily="50" charset="-128"/>
                <a:ea typeface="ＭＳ Ｐゴシック" pitchFamily="50" charset="-128"/>
              </a:rPr>
              <a:t>学園祭＆ワン・ワールドフェスタ　訪問団パネル写真展示</a:t>
            </a:r>
            <a:r>
              <a:rPr lang="en-US" altLang="ja-JP" sz="1400" u="sng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14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1400" dirty="0" smtClean="0">
                <a:latin typeface="ＭＳ Ｐゴシック" pitchFamily="50" charset="-128"/>
                <a:ea typeface="ＭＳ Ｐゴシック" pitchFamily="50" charset="-128"/>
              </a:rPr>
              <a:t>国際化推進きたかみ市民会議と連携　</a:t>
            </a:r>
            <a:r>
              <a:rPr lang="en-US" altLang="ja-JP" sz="1400" smtClean="0">
                <a:latin typeface="ＭＳ Ｐゴシック" pitchFamily="50" charset="-128"/>
                <a:ea typeface="ＭＳ Ｐゴシック" pitchFamily="50" charset="-128"/>
              </a:rPr>
              <a:t>813</a:t>
            </a:r>
            <a:r>
              <a:rPr lang="ja-JP" altLang="en-US" sz="1400" smtClean="0"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1400" dirty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57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878000"/>
            <a:ext cx="8486012" cy="468890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日程　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2004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9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30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火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7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日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(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木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)</a:t>
            </a: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訪問団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計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45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名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　　 北上市、北上青年会議所、クレイジーアカデミー、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　　 北上市国際交流ルーム、友好訪問団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itchFamily="2" charset="2"/>
              <a:buChar char="n"/>
            </a:pPr>
            <a:r>
              <a:rPr lang="ja-JP" altLang="en-US" sz="2000" b="1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交流内容</a:t>
            </a:r>
            <a:endParaRPr lang="en-US" altLang="ja-JP" sz="2000" b="1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●コンコード市側主催による各種</a:t>
            </a: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歓迎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祝賀式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●市内施設見学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</a:t>
            </a:r>
            <a:r>
              <a:rPr lang="ja-JP" altLang="en-US" sz="2000" dirty="0" smtClean="0">
                <a:latin typeface="ＭＳ Ｐゴシック" pitchFamily="50" charset="-128"/>
                <a:ea typeface="ＭＳ Ｐゴシック" pitchFamily="50" charset="-128"/>
              </a:rPr>
              <a:t>ガリンドハウス、ブラックダイアモンド蒸留所</a:t>
            </a: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、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ブレンデンシアター　一万羽鶴見学、</a:t>
            </a:r>
            <a: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2000" dirty="0" smtClean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　　ジョン・ミューアハウス、コンコードパビリオン</a:t>
            </a: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  <a:latin typeface="ＭＳ Ｐゴシック" pitchFamily="50" charset="-128"/>
                <a:ea typeface="ＭＳ Ｐゴシック" pitchFamily="50" charset="-128"/>
              </a:rPr>
              <a:t>　　●ホームステイ</a:t>
            </a:r>
            <a:endParaRPr lang="en-US" altLang="ja-JP" sz="2000" dirty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2000" dirty="0" smtClean="0">
              <a:solidFill>
                <a:schemeClr val="tx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2014</a:t>
            </a:r>
            <a:r>
              <a:rPr kumimoji="1" lang="ja-JP" altLang="en-US" dirty="0" smtClean="0">
                <a:solidFill>
                  <a:srgbClr val="FFFF00"/>
                </a:solidFill>
                <a:latin typeface="ＭＳ Ｐゴシック" pitchFamily="50" charset="-128"/>
                <a:ea typeface="ＭＳ Ｐゴシック" pitchFamily="50" charset="-128"/>
              </a:rPr>
              <a:t>年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　</a:t>
            </a:r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kumimoji="1"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コンコード市訪問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70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2014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2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39833" y="2578431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歓迎セレモニー</a:t>
            </a:r>
            <a:endParaRPr kumimoji="1" lang="ja-JP" altLang="en-US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852094" y="5033600"/>
            <a:ext cx="244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記念祝賀会</a:t>
            </a:r>
            <a:endParaRPr kumimoji="1" lang="en-US" altLang="ja-JP" dirty="0" smtClean="0"/>
          </a:p>
        </p:txBody>
      </p:sp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33" y="679275"/>
            <a:ext cx="2532208" cy="189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681515"/>
            <a:ext cx="2532208" cy="169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2915816" y="2371898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Galindo House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685310"/>
            <a:ext cx="2547334" cy="170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5580112" y="237189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Black Diamond Brewery</a:t>
            </a:r>
            <a:endParaRPr kumimoji="1" lang="ja-JP" altLang="en-US" dirty="0"/>
          </a:p>
        </p:txBody>
      </p:sp>
      <p:pic>
        <p:nvPicPr>
          <p:cNvPr id="14" name="Picture 2" descr="E:\DSC_016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062" y="3335660"/>
            <a:ext cx="2548443" cy="169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239833" y="5023296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Brenden Theatre</a:t>
            </a:r>
            <a:endParaRPr kumimoji="1" lang="ja-JP" alt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044" y="3346062"/>
            <a:ext cx="2519980" cy="168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1883" y="3346062"/>
            <a:ext cx="2535563" cy="1692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11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39833" y="188640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2014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3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32" y="679274"/>
            <a:ext cx="2532209" cy="169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239833" y="2378406"/>
            <a:ext cx="318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John Muir House</a:t>
            </a:r>
            <a:r>
              <a:rPr kumimoji="1" lang="ja-JP" altLang="en-US" dirty="0" smtClean="0"/>
              <a:t>の庭でランチ</a:t>
            </a:r>
            <a:endParaRPr kumimoji="1" lang="ja-JP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679274"/>
            <a:ext cx="2545313" cy="1699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33" y="2924943"/>
            <a:ext cx="2532210" cy="169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5" y="2924944"/>
            <a:ext cx="2532209" cy="1690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149080"/>
            <a:ext cx="2590656" cy="172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3573041" y="2371898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Concord Pavilion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251345" y="4615328"/>
            <a:ext cx="318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ハワイアン・ディナー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940152" y="3680719"/>
            <a:ext cx="195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/>
              <a:t>2014</a:t>
            </a:r>
            <a:r>
              <a:rPr kumimoji="1" lang="ja-JP" altLang="en-US" b="1" dirty="0" smtClean="0"/>
              <a:t>年</a:t>
            </a:r>
            <a:r>
              <a:rPr kumimoji="1" lang="en-US" altLang="ja-JP" b="1" dirty="0" smtClean="0"/>
              <a:t>10</a:t>
            </a:r>
            <a:r>
              <a:rPr kumimoji="1" lang="ja-JP" altLang="en-US" b="1" dirty="0" smtClean="0"/>
              <a:t>月</a:t>
            </a:r>
            <a:r>
              <a:rPr kumimoji="1" lang="en-US" altLang="ja-JP" b="1" dirty="0" smtClean="0"/>
              <a:t>4</a:t>
            </a:r>
            <a:r>
              <a:rPr kumimoji="1" lang="ja-JP" altLang="en-US" b="1" dirty="0" smtClean="0"/>
              <a:t>日</a:t>
            </a:r>
            <a:endParaRPr kumimoji="1" lang="ja-JP" altLang="en-US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948488" y="5878481"/>
            <a:ext cx="2223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Good-Bye</a:t>
            </a:r>
            <a:r>
              <a:rPr kumimoji="1" lang="ja-JP" altLang="en-US" dirty="0" smtClean="0"/>
              <a:t>ブランチ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92948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40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880880"/>
              </p:ext>
            </p:extLst>
          </p:nvPr>
        </p:nvGraphicFramePr>
        <p:xfrm>
          <a:off x="323528" y="1193639"/>
          <a:ext cx="8568952" cy="5359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10/1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22:00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　ヒルトンホテル到着、宿泊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10/2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　市役所　ウェルカム・セレモニー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市役所見学、集合写真撮影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11:30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ガリンドハウス施設見学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ブラックダイアモンド蒸留所施設見学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16:00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　ディスポーザル・カンパニー　リサイクル会社訪問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15:30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ブレンデンシアター　一万羽鶴見学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17:00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センターコンコード　ウェルカム・ディナー　</a:t>
                      </a: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40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周年式典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ヒルトンホテル宿泊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10/3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9:15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ヒルトンホテルチェックアウト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9:45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ジョン・ミューアハウス施設見学・ランチ</a:t>
                      </a:r>
                      <a:endParaRPr kumimoji="1" lang="ja-JP" altLang="en-US" dirty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14:00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0070C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コンコードパビリオン施設見学</a:t>
                      </a:r>
                      <a:endParaRPr kumimoji="1" lang="en-US" altLang="ja-JP" dirty="0" smtClean="0">
                        <a:solidFill>
                          <a:srgbClr val="0070C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16:30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センターコンコード　ハワイアン・ディナー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21:30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solidFill>
                            <a:srgbClr val="7030A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ホームステイ</a:t>
                      </a:r>
                      <a:endParaRPr kumimoji="1" lang="en-US" altLang="ja-JP" dirty="0" smtClean="0">
                        <a:solidFill>
                          <a:srgbClr val="7030A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3873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4</a:t>
            </a:r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0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周年記念　</a:t>
            </a:r>
            <a:r>
              <a:rPr kumimoji="1" lang="ja-JP" altLang="en-US" dirty="0" smtClean="0">
                <a:latin typeface="ＭＳ Ｐゴシック" pitchFamily="50" charset="-128"/>
                <a:ea typeface="ＭＳ Ｐゴシック" pitchFamily="50" charset="-128"/>
              </a:rPr>
              <a:t>スケジュール</a:t>
            </a:r>
            <a:endParaRPr kumimoji="1" lang="ja-JP" altLang="en-US" dirty="0">
              <a:latin typeface="ＭＳ Ｐゴシック" pitchFamily="50" charset="-128"/>
              <a:ea typeface="ＭＳ Ｐゴシック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474505"/>
              </p:ext>
            </p:extLst>
          </p:nvPr>
        </p:nvGraphicFramePr>
        <p:xfrm>
          <a:off x="323528" y="1193639"/>
          <a:ext cx="8568952" cy="3606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9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日程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時間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>
                          <a:solidFill>
                            <a:schemeClr val="bg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内容</a:t>
                      </a:r>
                      <a:endParaRPr kumimoji="1" lang="ja-JP" altLang="en-US" dirty="0">
                        <a:solidFill>
                          <a:schemeClr val="bg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10/4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ホストファミリーと共に自由行動　</a:t>
                      </a:r>
                      <a:endParaRPr kumimoji="1" lang="en-US" altLang="ja-JP" dirty="0" smtClean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カジュアルパーティ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9:00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Japanese American Religious and Cultural Center</a:t>
                      </a:r>
                      <a:r>
                        <a:rPr kumimoji="1" lang="ja-JP" altLang="en-US" dirty="0" smtClean="0">
                          <a:solidFill>
                            <a:srgbClr val="FF0000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でお別れブランチ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11:00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コンコード出発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13:30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サンフランシスコ到着、観光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18:00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夕食交流会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10/6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12:25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サンフランシスコ空港出発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10/7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latin typeface="ＭＳ Ｐゴシック" pitchFamily="50" charset="-128"/>
                          <a:ea typeface="ＭＳ Ｐゴシック" pitchFamily="50" charset="-128"/>
                        </a:rPr>
                        <a:t>21:24</a:t>
                      </a:r>
                      <a:endParaRPr kumimoji="1" lang="ja-JP" altLang="en-US" dirty="0"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solidFill>
                            <a:schemeClr val="tx1"/>
                          </a:solidFill>
                          <a:latin typeface="ＭＳ Ｐゴシック" pitchFamily="50" charset="-128"/>
                          <a:ea typeface="ＭＳ Ｐゴシック" pitchFamily="50" charset="-128"/>
                        </a:rPr>
                        <a:t>北上市帰着</a:t>
                      </a:r>
                      <a:endParaRPr kumimoji="1" lang="en-US" altLang="ja-JP" dirty="0" smtClean="0">
                        <a:solidFill>
                          <a:schemeClr val="tx1"/>
                        </a:solidFill>
                        <a:latin typeface="ＭＳ Ｐゴシック" pitchFamily="50" charset="-128"/>
                        <a:ea typeface="ＭＳ Ｐゴシック" pitchFamily="50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15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2015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2"/>
            <a:ext cx="8486012" cy="489654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英語指導助手</a:t>
            </a:r>
            <a:r>
              <a:rPr lang="en-US" altLang="ja-JP" sz="2800" u="sng" dirty="0">
                <a:latin typeface="ＭＳ Ｐゴシック" pitchFamily="50" charset="-128"/>
                <a:ea typeface="ＭＳ Ｐゴシック" pitchFamily="50" charset="-128"/>
              </a:rPr>
              <a:t>(ALT)</a:t>
            </a: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招聘</a:t>
            </a: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事業</a:t>
            </a:r>
            <a: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2800" dirty="0" smtClean="0">
                <a:latin typeface="ＭＳ Ｐゴシック" pitchFamily="50" charset="-128"/>
                <a:ea typeface="ＭＳ Ｐゴシック" pitchFamily="50" charset="-128"/>
              </a:rPr>
              <a:t>コンコード市より</a:t>
            </a:r>
            <a:r>
              <a:rPr lang="en-US" altLang="ja-JP" sz="2800" dirty="0" smtClean="0">
                <a:latin typeface="ＭＳ Ｐゴシック" pitchFamily="50" charset="-128"/>
                <a:ea typeface="ＭＳ Ｐゴシック" pitchFamily="50" charset="-128"/>
              </a:rPr>
              <a:t>2</a:t>
            </a:r>
            <a:r>
              <a:rPr lang="ja-JP" altLang="en-US" sz="2800" dirty="0" smtClean="0">
                <a:latin typeface="ＭＳ Ｐゴシック" pitchFamily="50" charset="-128"/>
              </a:rPr>
              <a:t>名招聘（</a:t>
            </a:r>
            <a:r>
              <a:rPr lang="ja-JP" altLang="en-US" sz="2800" dirty="0"/>
              <a:t>ヴェロニカ・</a:t>
            </a:r>
            <a:r>
              <a:rPr lang="ja-JP" altLang="en-US" sz="2800" dirty="0" smtClean="0"/>
              <a:t>マックブライドさん、サヤ・ヤエガシさん）に協力（コンコード・アンバサダーと連携）</a:t>
            </a:r>
            <a:endParaRPr lang="en-US" altLang="ja-JP" sz="28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ロナルド</a:t>
            </a: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・リオーネ</a:t>
            </a:r>
            <a:r>
              <a:rPr lang="en-US" altLang="ja-JP" sz="2800" u="sng" dirty="0">
                <a:latin typeface="ＭＳ Ｐゴシック" pitchFamily="50" charset="-128"/>
                <a:ea typeface="ＭＳ Ｐゴシック" pitchFamily="50" charset="-128"/>
              </a:rPr>
              <a:t>Ⅱ</a:t>
            </a:r>
            <a:r>
              <a:rPr lang="ja-JP" altLang="en-US" sz="2800" u="sng" dirty="0" err="1">
                <a:latin typeface="ＭＳ Ｐゴシック" pitchFamily="50" charset="-128"/>
                <a:ea typeface="ＭＳ Ｐゴシック" pitchFamily="50" charset="-128"/>
              </a:rPr>
              <a:t>さんに</a:t>
            </a: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日本語指導　</a:t>
            </a:r>
            <a:endParaRPr lang="en-US" altLang="ja-JP" sz="2800" u="sng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エヴァン・ワイスさん来北</a:t>
            </a:r>
            <a: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en-US" altLang="ja-JP" sz="2800" dirty="0" smtClean="0">
                <a:latin typeface="ＭＳ Ｐゴシック" pitchFamily="50" charset="-128"/>
                <a:ea typeface="ＭＳ Ｐゴシック" pitchFamily="50" charset="-128"/>
              </a:rPr>
              <a:t>3</a:t>
            </a:r>
            <a:r>
              <a:rPr lang="ja-JP" altLang="en-US" sz="2800" dirty="0" smtClean="0">
                <a:latin typeface="ＭＳ Ｐゴシック" pitchFamily="50" charset="-128"/>
                <a:ea typeface="ＭＳ Ｐゴシック" pitchFamily="50" charset="-128"/>
              </a:rPr>
              <a:t>月末～</a:t>
            </a:r>
            <a:r>
              <a:rPr lang="en-US" altLang="ja-JP" sz="2800" dirty="0" smtClean="0">
                <a:latin typeface="ＭＳ Ｐゴシック" pitchFamily="50" charset="-128"/>
                <a:ea typeface="ＭＳ Ｐゴシック" pitchFamily="50" charset="-128"/>
              </a:rPr>
              <a:t>9</a:t>
            </a:r>
            <a:r>
              <a:rPr lang="ja-JP" altLang="en-US" sz="2800" dirty="0" smtClean="0">
                <a:latin typeface="ＭＳ Ｐゴシック" pitchFamily="50" charset="-128"/>
                <a:ea typeface="ＭＳ Ｐゴシック" pitchFamily="50" charset="-128"/>
              </a:rPr>
              <a:t>月　</a:t>
            </a:r>
            <a:r>
              <a:rPr lang="en-US" altLang="ja-JP" sz="2800" dirty="0" smtClean="0">
                <a:latin typeface="ＭＳ Ｐゴシック" pitchFamily="50" charset="-128"/>
                <a:ea typeface="ＭＳ Ｐゴシック" pitchFamily="50" charset="-128"/>
              </a:rPr>
              <a:t>6</a:t>
            </a:r>
            <a:r>
              <a:rPr lang="ja-JP" altLang="en-US" sz="2800" dirty="0">
                <a:latin typeface="ＭＳ Ｐゴシック" pitchFamily="50" charset="-128"/>
                <a:ea typeface="ＭＳ Ｐゴシック" pitchFamily="50" charset="-128"/>
              </a:rPr>
              <a:t>ヶ</a:t>
            </a:r>
            <a:r>
              <a:rPr lang="ja-JP" altLang="en-US" sz="2800" dirty="0" smtClean="0">
                <a:latin typeface="ＭＳ Ｐゴシック" pitchFamily="50" charset="-128"/>
                <a:ea typeface="ＭＳ Ｐゴシック" pitchFamily="50" charset="-128"/>
              </a:rPr>
              <a:t>月間東京に出張</a:t>
            </a:r>
            <a:endParaRPr lang="en-US" altLang="ja-JP" sz="28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 smtClean="0">
                <a:latin typeface="ＭＳ Ｐゴシック" pitchFamily="50" charset="-128"/>
              </a:rPr>
              <a:t>お花見交流会</a:t>
            </a:r>
            <a:r>
              <a:rPr lang="en-US" altLang="ja-JP" sz="2800" u="sng" dirty="0">
                <a:latin typeface="ＭＳ Ｐゴシック" pitchFamily="50" charset="-128"/>
              </a:rPr>
              <a:t/>
            </a:r>
            <a:br>
              <a:rPr lang="en-US" altLang="ja-JP" sz="2800" u="sng" dirty="0">
                <a:latin typeface="ＭＳ Ｐゴシック" pitchFamily="50" charset="-128"/>
              </a:rPr>
            </a:br>
            <a:r>
              <a:rPr lang="ja-JP" altLang="en-US" sz="2800" dirty="0" smtClean="0">
                <a:latin typeface="ＭＳ Ｐゴシック" pitchFamily="50" charset="-128"/>
              </a:rPr>
              <a:t>コンコード市からコンコード・アンバサダーのエヴァン・ワイスさんをお迎えしてポットラックパーティ</a:t>
            </a:r>
            <a:r>
              <a:rPr lang="en-US" altLang="ja-JP" sz="2800" dirty="0" smtClean="0">
                <a:latin typeface="ＭＳ Ｐゴシック" pitchFamily="50" charset="-128"/>
              </a:rPr>
              <a:t>―</a:t>
            </a:r>
            <a:r>
              <a:rPr lang="ja-JP" altLang="en-US" sz="2800" dirty="0" smtClean="0">
                <a:latin typeface="ＭＳ Ｐゴシック" pitchFamily="50" charset="-128"/>
              </a:rPr>
              <a:t>を開催。</a:t>
            </a:r>
            <a:endParaRPr lang="en-US" altLang="ja-JP" sz="28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167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2016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2"/>
            <a:ext cx="8486012" cy="53701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英語指導助手</a:t>
            </a:r>
            <a:r>
              <a:rPr lang="en-US" altLang="ja-JP" sz="2800" u="sng" dirty="0">
                <a:latin typeface="ＭＳ Ｐゴシック" pitchFamily="50" charset="-128"/>
                <a:ea typeface="ＭＳ Ｐゴシック" pitchFamily="50" charset="-128"/>
              </a:rPr>
              <a:t>(ALT)</a:t>
            </a: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招聘</a:t>
            </a: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事業</a:t>
            </a:r>
            <a: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2800" dirty="0" smtClean="0">
                <a:latin typeface="ＭＳ Ｐゴシック" pitchFamily="50" charset="-128"/>
                <a:ea typeface="ＭＳ Ｐゴシック" pitchFamily="50" charset="-128"/>
              </a:rPr>
              <a:t>ヴェロニカ・マックブライドさんの後任として、コンコード市より</a:t>
            </a:r>
            <a:r>
              <a:rPr lang="en-US" altLang="ja-JP" sz="2800" dirty="0" smtClean="0"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2800" dirty="0" smtClean="0">
                <a:latin typeface="ＭＳ Ｐゴシック" pitchFamily="50" charset="-128"/>
                <a:ea typeface="ＭＳ Ｐゴシック" pitchFamily="50" charset="-128"/>
              </a:rPr>
              <a:t>名</a:t>
            </a:r>
            <a:r>
              <a:rPr lang="ja-JP" altLang="en-US" sz="2800" dirty="0" smtClean="0">
                <a:latin typeface="ＭＳ Ｐゴシック" pitchFamily="50" charset="-128"/>
              </a:rPr>
              <a:t>招聘（ランディー・ハウザーさん）に協力</a:t>
            </a:r>
            <a:endParaRPr lang="en-US" altLang="ja-JP" sz="2800" dirty="0" smtClean="0">
              <a:latin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011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2017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3"/>
            <a:ext cx="8341996" cy="47525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北上市国際交流ルーム開設</a:t>
            </a:r>
            <a: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  <a:t>20</a:t>
            </a: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周年事業</a:t>
            </a:r>
            <a: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2000" dirty="0" smtClean="0">
                <a:latin typeface="ＭＳ Ｐゴシック" pitchFamily="50" charset="-128"/>
              </a:rPr>
              <a:t>一般社団法人　北上市国際交流協会の活動の拠点となる「北上市国際交流ルーム」は</a:t>
            </a:r>
            <a:r>
              <a:rPr lang="en-US" altLang="ja-JP" sz="2000" dirty="0" smtClean="0">
                <a:latin typeface="ＭＳ Ｐゴシック" pitchFamily="50" charset="-128"/>
              </a:rPr>
              <a:t>1996</a:t>
            </a:r>
            <a:r>
              <a:rPr lang="ja-JP" altLang="en-US" sz="2000" dirty="0" smtClean="0">
                <a:latin typeface="ＭＳ Ｐゴシック" pitchFamily="50" charset="-128"/>
              </a:rPr>
              <a:t>年に北上市の国際化の推進を目的に開設されました。開設</a:t>
            </a:r>
            <a:r>
              <a:rPr lang="en-US" altLang="ja-JP" sz="2000" dirty="0" smtClean="0">
                <a:latin typeface="ＭＳ Ｐゴシック" pitchFamily="50" charset="-128"/>
              </a:rPr>
              <a:t>20</a:t>
            </a:r>
            <a:r>
              <a:rPr lang="ja-JP" altLang="en-US" sz="2000" dirty="0" smtClean="0">
                <a:latin typeface="ＭＳ Ｐゴシック" pitchFamily="50" charset="-128"/>
              </a:rPr>
              <a:t>周年を迎えたことを記念して、</a:t>
            </a:r>
            <a:r>
              <a:rPr lang="en-US" altLang="ja-JP" sz="2000" dirty="0" smtClean="0">
                <a:latin typeface="ＭＳ Ｐゴシック" pitchFamily="50" charset="-128"/>
              </a:rPr>
              <a:t>2017</a:t>
            </a:r>
            <a:r>
              <a:rPr lang="ja-JP" altLang="en-US" sz="2000" dirty="0" smtClean="0">
                <a:latin typeface="ＭＳ Ｐゴシック" pitchFamily="50" charset="-128"/>
              </a:rPr>
              <a:t>年</a:t>
            </a:r>
            <a:r>
              <a:rPr lang="en-US" altLang="ja-JP" sz="2000" dirty="0" smtClean="0">
                <a:latin typeface="ＭＳ Ｐゴシック" pitchFamily="50" charset="-128"/>
              </a:rPr>
              <a:t>1</a:t>
            </a:r>
            <a:r>
              <a:rPr lang="ja-JP" altLang="en-US" sz="2000" dirty="0" smtClean="0">
                <a:latin typeface="ＭＳ Ｐゴシック" pitchFamily="50" charset="-128"/>
              </a:rPr>
              <a:t>月</a:t>
            </a:r>
            <a:r>
              <a:rPr lang="en-US" altLang="ja-JP" sz="2000" dirty="0" smtClean="0">
                <a:latin typeface="ＭＳ Ｐゴシック" pitchFamily="50" charset="-128"/>
              </a:rPr>
              <a:t>14</a:t>
            </a:r>
            <a:r>
              <a:rPr lang="ja-JP" altLang="en-US" sz="2000" dirty="0" smtClean="0">
                <a:latin typeface="ＭＳ Ｐゴシック" pitchFamily="50" charset="-128"/>
              </a:rPr>
              <a:t>日</a:t>
            </a:r>
            <a:r>
              <a:rPr lang="en-US" altLang="ja-JP" sz="2000" dirty="0" smtClean="0">
                <a:latin typeface="ＭＳ Ｐゴシック" pitchFamily="50" charset="-128"/>
              </a:rPr>
              <a:t>(</a:t>
            </a:r>
            <a:r>
              <a:rPr lang="ja-JP" altLang="en-US" sz="2000" dirty="0" smtClean="0">
                <a:latin typeface="ＭＳ Ｐゴシック" pitchFamily="50" charset="-128"/>
              </a:rPr>
              <a:t>土</a:t>
            </a:r>
            <a:r>
              <a:rPr lang="en-US" altLang="ja-JP" sz="2000" dirty="0" smtClean="0">
                <a:latin typeface="ＭＳ Ｐゴシック" pitchFamily="50" charset="-128"/>
              </a:rPr>
              <a:t>)</a:t>
            </a:r>
            <a:r>
              <a:rPr lang="ja-JP" altLang="en-US" sz="2000" dirty="0" smtClean="0">
                <a:latin typeface="ＭＳ Ｐゴシック" pitchFamily="50" charset="-128"/>
              </a:rPr>
              <a:t>　「北上市国際交流ルーム　開設</a:t>
            </a:r>
            <a:r>
              <a:rPr lang="en-US" altLang="ja-JP" sz="2000" dirty="0" smtClean="0">
                <a:latin typeface="ＭＳ Ｐゴシック" pitchFamily="50" charset="-128"/>
              </a:rPr>
              <a:t>20</a:t>
            </a:r>
            <a:r>
              <a:rPr lang="ja-JP" altLang="en-US" sz="2000" dirty="0" smtClean="0">
                <a:latin typeface="ＭＳ Ｐゴシック" pitchFamily="50" charset="-128"/>
              </a:rPr>
              <a:t>周年記念公演」 「北上市国際交流ルーム開催</a:t>
            </a:r>
            <a:r>
              <a:rPr lang="en-US" altLang="ja-JP" sz="2000" dirty="0" smtClean="0">
                <a:latin typeface="ＭＳ Ｐゴシック" pitchFamily="50" charset="-128"/>
              </a:rPr>
              <a:t>20</a:t>
            </a:r>
            <a:r>
              <a:rPr lang="ja-JP" altLang="en-US" sz="2000" dirty="0" smtClean="0">
                <a:latin typeface="ＭＳ Ｐゴシック" pitchFamily="50" charset="-128"/>
              </a:rPr>
              <a:t>周年記念祝賀会」を開催。</a:t>
            </a:r>
            <a:endParaRPr lang="en-US" altLang="ja-JP" sz="2000" dirty="0" smtClean="0">
              <a:latin typeface="ＭＳ Ｐゴシック" pitchFamily="50" charset="-128"/>
            </a:endParaRPr>
          </a:p>
          <a:p>
            <a:pPr marL="0" indent="0">
              <a:buNone/>
            </a:pPr>
            <a:endParaRPr lang="en-US" altLang="ja-JP" sz="20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2198" y="3393270"/>
            <a:ext cx="2738438" cy="202288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2198" y="5396292"/>
            <a:ext cx="2738438" cy="100996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0390" y="3393270"/>
            <a:ext cx="2008656" cy="3012984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44" y="3393270"/>
            <a:ext cx="2508692" cy="301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2017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3"/>
            <a:ext cx="8486012" cy="47525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北上市国際交流ルーム開設</a:t>
            </a:r>
            <a:r>
              <a:rPr lang="en-US" altLang="ja-JP" sz="2800" u="sng" dirty="0">
                <a:latin typeface="ＭＳ Ｐゴシック" pitchFamily="50" charset="-128"/>
                <a:ea typeface="ＭＳ Ｐゴシック" pitchFamily="50" charset="-128"/>
              </a:rPr>
              <a:t>20</a:t>
            </a: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周年記念事業</a:t>
            </a:r>
            <a:endParaRPr lang="en-US" altLang="ja-JP" sz="2800" u="sng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400" dirty="0">
                <a:latin typeface="ＭＳ Ｐゴシック" pitchFamily="50" charset="-128"/>
              </a:rPr>
              <a:t>姉妹都市の歌“</a:t>
            </a:r>
            <a:r>
              <a:rPr lang="en-US" altLang="ja-JP" sz="2400" dirty="0">
                <a:latin typeface="ＭＳ Ｐゴシック" pitchFamily="50" charset="-128"/>
              </a:rPr>
              <a:t>Catch</a:t>
            </a:r>
            <a:r>
              <a:rPr lang="ja-JP" altLang="en-US" sz="2400" dirty="0">
                <a:latin typeface="ＭＳ Ｐゴシック" pitchFamily="50" charset="-128"/>
              </a:rPr>
              <a:t> </a:t>
            </a:r>
            <a:r>
              <a:rPr lang="en-US" altLang="ja-JP" sz="2400" dirty="0">
                <a:latin typeface="ＭＳ Ｐゴシック" pitchFamily="50" charset="-128"/>
              </a:rPr>
              <a:t>the</a:t>
            </a:r>
            <a:r>
              <a:rPr lang="ja-JP" altLang="en-US" sz="2400" dirty="0">
                <a:latin typeface="ＭＳ Ｐゴシック" pitchFamily="50" charset="-128"/>
              </a:rPr>
              <a:t> </a:t>
            </a:r>
            <a:r>
              <a:rPr lang="en-US" altLang="ja-JP" sz="2400" dirty="0">
                <a:latin typeface="ＭＳ Ｐゴシック" pitchFamily="50" charset="-128"/>
              </a:rPr>
              <a:t>Rainbow</a:t>
            </a:r>
            <a:r>
              <a:rPr lang="ja-JP" altLang="en-US" sz="2400" dirty="0">
                <a:latin typeface="ＭＳ Ｐゴシック" pitchFamily="50" charset="-128"/>
              </a:rPr>
              <a:t>” （屋良とものぶさん作詞・作曲・歌）披露。</a:t>
            </a:r>
            <a:endParaRPr lang="en-US" altLang="ja-JP" sz="2400" dirty="0">
              <a:latin typeface="ＭＳ Ｐゴシック" pitchFamily="50" charset="-128"/>
            </a:endParaRPr>
          </a:p>
          <a:p>
            <a:r>
              <a:rPr lang="ja-JP" altLang="en-US" sz="2400" dirty="0">
                <a:latin typeface="ＭＳ Ｐゴシック" pitchFamily="50" charset="-128"/>
              </a:rPr>
              <a:t>英語落語公演（</a:t>
            </a:r>
            <a:r>
              <a:rPr lang="ja-JP" altLang="en-US" sz="2400" dirty="0" smtClean="0">
                <a:latin typeface="ＭＳ Ｐゴシック" pitchFamily="50" charset="-128"/>
              </a:rPr>
              <a:t>桂かい枝さん、</a:t>
            </a:r>
            <a:r>
              <a:rPr lang="ja-JP" altLang="en-US" sz="2400" dirty="0">
                <a:latin typeface="ＭＳ Ｐゴシック" pitchFamily="50" charset="-128"/>
              </a:rPr>
              <a:t>デューク・</a:t>
            </a:r>
            <a:r>
              <a:rPr lang="ja-JP" altLang="en-US" sz="2400" dirty="0" smtClean="0">
                <a:latin typeface="ＭＳ Ｐゴシック" pitchFamily="50" charset="-128"/>
              </a:rPr>
              <a:t>カナダさん）</a:t>
            </a:r>
            <a:endParaRPr lang="en-US" altLang="ja-JP" sz="2400" dirty="0">
              <a:latin typeface="ＭＳ Ｐゴシック" pitchFamily="50" charset="-128"/>
              <a:ea typeface="ＭＳ Ｐゴシック" pitchFamily="50" charset="-128"/>
            </a:endParaRPr>
          </a:p>
          <a:p>
            <a:pPr marL="0" indent="0">
              <a:buNone/>
            </a:pPr>
            <a:endParaRPr lang="en-US" altLang="ja-JP" sz="2400" dirty="0">
              <a:latin typeface="ＭＳ Ｐゴシック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248" y="3789508"/>
            <a:ext cx="3888432" cy="225422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7984" y="3789040"/>
            <a:ext cx="2271098" cy="219918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248" y="3783212"/>
            <a:ext cx="1843004" cy="216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3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2017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460" y="1196753"/>
            <a:ext cx="8486012" cy="47525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 smtClean="0">
                <a:latin typeface="ＭＳ Ｐゴシック" pitchFamily="50" charset="-128"/>
              </a:rPr>
              <a:t>英語</a:t>
            </a:r>
            <a:r>
              <a:rPr lang="ja-JP" altLang="en-US" sz="2800" u="sng" dirty="0">
                <a:latin typeface="ＭＳ Ｐゴシック" pitchFamily="50" charset="-128"/>
              </a:rPr>
              <a:t>指導助手</a:t>
            </a:r>
            <a:r>
              <a:rPr lang="en-US" altLang="ja-JP" sz="2800" u="sng" dirty="0">
                <a:latin typeface="ＭＳ Ｐゴシック" pitchFamily="50" charset="-128"/>
              </a:rPr>
              <a:t>(ALT)</a:t>
            </a:r>
            <a:r>
              <a:rPr lang="ja-JP" altLang="en-US" sz="2800" u="sng" dirty="0">
                <a:latin typeface="ＭＳ Ｐゴシック" pitchFamily="50" charset="-128"/>
              </a:rPr>
              <a:t>招聘</a:t>
            </a:r>
            <a:r>
              <a:rPr lang="ja-JP" altLang="en-US" sz="2800" u="sng" dirty="0" smtClean="0">
                <a:latin typeface="ＭＳ Ｐゴシック" pitchFamily="50" charset="-128"/>
              </a:rPr>
              <a:t>事業</a:t>
            </a:r>
            <a:endParaRPr lang="en-US" altLang="ja-JP" sz="2800" u="sng" dirty="0">
              <a:latin typeface="ＭＳ Ｐゴシック" pitchFamily="50" charset="-128"/>
            </a:endParaRPr>
          </a:p>
          <a:p>
            <a:pPr marL="0" indent="0">
              <a:buNone/>
            </a:pPr>
            <a:r>
              <a:rPr lang="ja-JP" altLang="en-US" sz="2400" dirty="0" smtClean="0">
                <a:latin typeface="ＭＳ Ｐゴシック" pitchFamily="50" charset="-128"/>
              </a:rPr>
              <a:t>姉妹</a:t>
            </a:r>
            <a:r>
              <a:rPr lang="ja-JP" altLang="en-US" sz="2400" dirty="0">
                <a:latin typeface="ＭＳ Ｐゴシック" pitchFamily="50" charset="-128"/>
              </a:rPr>
              <a:t>都市</a:t>
            </a:r>
            <a:r>
              <a:rPr lang="ja-JP" altLang="en-US" sz="2400" dirty="0" smtClean="0">
                <a:latin typeface="ＭＳ Ｐゴシック" pitchFamily="50" charset="-128"/>
              </a:rPr>
              <a:t>からの</a:t>
            </a:r>
            <a:r>
              <a:rPr lang="en-US" altLang="ja-JP" sz="2400" dirty="0" smtClean="0">
                <a:latin typeface="ＭＳ Ｐゴシック" pitchFamily="50" charset="-128"/>
              </a:rPr>
              <a:t>ALT</a:t>
            </a:r>
            <a:r>
              <a:rPr lang="ja-JP" altLang="en-US" sz="2400" dirty="0" err="1" smtClean="0">
                <a:latin typeface="ＭＳ Ｐゴシック" pitchFamily="50" charset="-128"/>
              </a:rPr>
              <a:t>、</a:t>
            </a:r>
            <a:r>
              <a:rPr lang="ja-JP" altLang="en-US" sz="2400" dirty="0" smtClean="0">
                <a:latin typeface="ＭＳ Ｐゴシック" pitchFamily="50" charset="-128"/>
              </a:rPr>
              <a:t>ロナルド・レオーネ</a:t>
            </a:r>
            <a:r>
              <a:rPr lang="en-US" altLang="ja-JP" sz="2400" dirty="0" smtClean="0">
                <a:latin typeface="ＭＳ Ｐゴシック" pitchFamily="50" charset="-128"/>
              </a:rPr>
              <a:t>Ⅱ</a:t>
            </a:r>
            <a:r>
              <a:rPr lang="ja-JP" altLang="en-US" sz="2400" dirty="0" err="1" smtClean="0">
                <a:latin typeface="ＭＳ Ｐゴシック" pitchFamily="50" charset="-128"/>
              </a:rPr>
              <a:t>さんの</a:t>
            </a:r>
            <a:r>
              <a:rPr lang="ja-JP" altLang="en-US" sz="2400" dirty="0">
                <a:latin typeface="ＭＳ Ｐゴシック" pitchFamily="50" charset="-128"/>
              </a:rPr>
              <a:t>後任と</a:t>
            </a:r>
            <a:r>
              <a:rPr lang="ja-JP" altLang="en-US" sz="2400" dirty="0" smtClean="0">
                <a:latin typeface="ＭＳ Ｐゴシック" pitchFamily="50" charset="-128"/>
              </a:rPr>
              <a:t>してコンコードアンバサダーと連携して</a:t>
            </a:r>
            <a:r>
              <a:rPr lang="en-US" altLang="ja-JP" sz="2400" dirty="0" smtClean="0">
                <a:latin typeface="ＭＳ Ｐゴシック" pitchFamily="50" charset="-128"/>
              </a:rPr>
              <a:t>1</a:t>
            </a:r>
            <a:r>
              <a:rPr lang="ja-JP" altLang="en-US" sz="2400" dirty="0" smtClean="0">
                <a:latin typeface="ＭＳ Ｐゴシック" pitchFamily="50" charset="-128"/>
              </a:rPr>
              <a:t>名招聘（</a:t>
            </a:r>
            <a:r>
              <a:rPr lang="ja-JP" altLang="en-US" sz="2400" dirty="0"/>
              <a:t> </a:t>
            </a:r>
            <a:r>
              <a:rPr lang="ja-JP" altLang="en-US" sz="2400" dirty="0" smtClean="0"/>
              <a:t>エドウィン・ポルティージョさん）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800" dirty="0" smtClean="0">
              <a:latin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屋良ともの</a:t>
            </a:r>
            <a:r>
              <a:rPr lang="ja-JP" altLang="en-US" sz="2800" u="sng" dirty="0" err="1" smtClean="0">
                <a:latin typeface="ＭＳ Ｐゴシック" pitchFamily="50" charset="-128"/>
                <a:ea typeface="ＭＳ Ｐゴシック" pitchFamily="50" charset="-128"/>
              </a:rPr>
              <a:t>ぶさんの</a:t>
            </a: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ライブ演奏をコンコード市で開催（エピデミックエール）</a:t>
            </a:r>
            <a:endParaRPr lang="en-US" altLang="ja-JP" sz="2800" u="sng" dirty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コンコードで英語版</a:t>
            </a:r>
            <a:r>
              <a:rPr lang="ja-JP" altLang="en-US" sz="2400" dirty="0">
                <a:latin typeface="ＭＳ Ｐゴシック" pitchFamily="50" charset="-128"/>
              </a:rPr>
              <a:t>“</a:t>
            </a:r>
            <a:r>
              <a:rPr lang="en-US" altLang="ja-JP" sz="2400" dirty="0">
                <a:latin typeface="ＭＳ Ｐゴシック" pitchFamily="50" charset="-128"/>
              </a:rPr>
              <a:t>Catch</a:t>
            </a:r>
            <a:r>
              <a:rPr lang="ja-JP" altLang="en-US" sz="2400" dirty="0">
                <a:latin typeface="ＭＳ Ｐゴシック" pitchFamily="50" charset="-128"/>
              </a:rPr>
              <a:t> </a:t>
            </a:r>
            <a:r>
              <a:rPr lang="en-US" altLang="ja-JP" sz="2400" dirty="0">
                <a:latin typeface="ＭＳ Ｐゴシック" pitchFamily="50" charset="-128"/>
              </a:rPr>
              <a:t>the</a:t>
            </a:r>
            <a:r>
              <a:rPr lang="ja-JP" altLang="en-US" sz="2400" dirty="0">
                <a:latin typeface="ＭＳ Ｐゴシック" pitchFamily="50" charset="-128"/>
              </a:rPr>
              <a:t> </a:t>
            </a:r>
            <a:r>
              <a:rPr lang="en-US" altLang="ja-JP" sz="2400" dirty="0">
                <a:latin typeface="ＭＳ Ｐゴシック" pitchFamily="50" charset="-128"/>
              </a:rPr>
              <a:t>Rainbow</a:t>
            </a:r>
            <a:r>
              <a:rPr lang="ja-JP" altLang="en-US" sz="2400" dirty="0">
                <a:latin typeface="ＭＳ Ｐゴシック" pitchFamily="50" charset="-128"/>
              </a:rPr>
              <a:t>” </a:t>
            </a:r>
            <a:r>
              <a:rPr lang="ja-JP" altLang="en-US" sz="2400" dirty="0" smtClean="0">
                <a:latin typeface="ＭＳ Ｐゴシック" pitchFamily="50" charset="-128"/>
              </a:rPr>
              <a:t>を披露</a:t>
            </a:r>
            <a:endParaRPr lang="en-US" altLang="ja-JP" sz="2400" dirty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「コンコード市の市議会」で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12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12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日を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”Keiko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2400" dirty="0" err="1" smtClean="0">
                <a:latin typeface="ＭＳ Ｐゴシック" pitchFamily="50" charset="-128"/>
                <a:ea typeface="ＭＳ Ｐゴシック" pitchFamily="50" charset="-128"/>
              </a:rPr>
              <a:t>Usugi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 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Day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“と制定され宣言書を授与。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064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2018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事業実施状況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963" y="1196975"/>
            <a:ext cx="8485187" cy="537051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英語指導助手</a:t>
            </a:r>
            <a:r>
              <a:rPr lang="en-US" altLang="ja-JP" sz="2800" u="sng" dirty="0">
                <a:latin typeface="ＭＳ Ｐゴシック" pitchFamily="50" charset="-128"/>
                <a:ea typeface="ＭＳ Ｐゴシック" pitchFamily="50" charset="-128"/>
              </a:rPr>
              <a:t>(ALT)</a:t>
            </a: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招聘</a:t>
            </a: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事業</a:t>
            </a:r>
            <a: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コンコード市からの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ALT</a:t>
            </a:r>
            <a:r>
              <a:rPr lang="ja-JP" altLang="en-US" sz="2400" dirty="0" err="1" smtClean="0">
                <a:latin typeface="ＭＳ Ｐゴシック" pitchFamily="50" charset="-128"/>
                <a:ea typeface="ＭＳ Ｐゴシック" pitchFamily="50" charset="-128"/>
              </a:rPr>
              <a:t>、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サヤ・ヤエガシさんの後任として、コンコードアンバサダーと連携してマクレイ・マーティン・ダグラスさんを招聘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コンコード市からの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ALT</a:t>
            </a:r>
            <a:r>
              <a:rPr lang="ja-JP" altLang="en-US" sz="2400" dirty="0" err="1" smtClean="0">
                <a:latin typeface="ＭＳ Ｐゴシック" pitchFamily="50" charset="-128"/>
                <a:ea typeface="ＭＳ Ｐゴシック" pitchFamily="50" charset="-128"/>
              </a:rPr>
              <a:t>、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ランディ・ハウザーさんの後任として、リディア・スライカ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―</a:t>
            </a:r>
            <a:r>
              <a:rPr lang="ja-JP" altLang="en-US" sz="2400" dirty="0" err="1" smtClean="0">
                <a:latin typeface="ＭＳ Ｐゴシック" pitchFamily="50" charset="-128"/>
                <a:ea typeface="ＭＳ Ｐゴシック" pitchFamily="50" charset="-128"/>
              </a:rPr>
              <a:t>さんを</a:t>
            </a:r>
            <a:r>
              <a:rPr lang="ja-JP" altLang="en-US" sz="2400" dirty="0" err="1">
                <a:latin typeface="ＭＳ Ｐゴシック" pitchFamily="50" charset="-128"/>
                <a:ea typeface="ＭＳ Ｐゴシック" pitchFamily="50" charset="-128"/>
              </a:rPr>
              <a:t>招</a:t>
            </a:r>
            <a:r>
              <a:rPr lang="ja-JP" altLang="en-US" sz="2400" dirty="0">
                <a:latin typeface="ＭＳ Ｐゴシック" pitchFamily="50" charset="-128"/>
                <a:ea typeface="ＭＳ Ｐゴシック" pitchFamily="50" charset="-128"/>
              </a:rPr>
              <a:t>聘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し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4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日付で採用通知を発行した。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r>
              <a:rPr lang="ja-JP" altLang="en-US" sz="2400" dirty="0">
                <a:latin typeface="ＭＳ Ｐゴシック" pitchFamily="50" charset="-128"/>
                <a:ea typeface="ＭＳ Ｐゴシック" pitchFamily="50" charset="-128"/>
              </a:rPr>
              <a:t>新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たに、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ALT2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名を増員するにあたり、コンコードアンバサダーと連携しジャック・ヘイヤーさんとイアン・イーチャスさんを招聘し、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4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月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1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日付で</a:t>
            </a:r>
            <a:r>
              <a:rPr lang="ja-JP" altLang="en-US" sz="2400" dirty="0">
                <a:latin typeface="ＭＳ Ｐゴシック" pitchFamily="50" charset="-128"/>
                <a:ea typeface="ＭＳ Ｐゴシック" pitchFamily="50" charset="-128"/>
              </a:rPr>
              <a:t>採用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通知を発行。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458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3748035"/>
            <a:ext cx="4202514" cy="2969283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2019</a:t>
            </a:r>
            <a:r>
              <a:rPr lang="ja-JP" altLang="en-US" dirty="0" smtClean="0">
                <a:solidFill>
                  <a:srgbClr val="FF0000"/>
                </a:solidFill>
                <a:latin typeface="ＭＳ Ｐゴシック" pitchFamily="50" charset="-128"/>
                <a:ea typeface="ＭＳ Ｐゴシック" pitchFamily="50" charset="-128"/>
              </a:rPr>
              <a:t>年　</a:t>
            </a:r>
            <a:r>
              <a:rPr kumimoji="1" lang="ja-JP" altLang="en-US" dirty="0" smtClean="0">
                <a:solidFill>
                  <a:schemeClr val="bg1"/>
                </a:solidFill>
                <a:latin typeface="ＭＳ Ｐゴシック" pitchFamily="50" charset="-128"/>
                <a:ea typeface="ＭＳ Ｐゴシック" pitchFamily="50" charset="-128"/>
              </a:rPr>
              <a:t>事業予定状況</a:t>
            </a:r>
            <a:endParaRPr kumimoji="1" lang="ja-JP" altLang="en-US" dirty="0">
              <a:solidFill>
                <a:schemeClr val="bg1"/>
              </a:solidFill>
              <a:latin typeface="ＭＳ Ｐゴシック" pitchFamily="50" charset="-128"/>
              <a:ea typeface="ＭＳ Ｐゴシック" pitchFamily="50" charset="-128"/>
            </a:endParaRPr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4963" y="1196975"/>
            <a:ext cx="8485187" cy="273608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岩手県立黒沢尻北高等学校「</a:t>
            </a:r>
            <a: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  <a:t>HABATAKE</a:t>
            </a:r>
            <a:r>
              <a:rPr lang="ja-JP" altLang="en-US" sz="2800" u="sng" dirty="0" smtClean="0">
                <a:latin typeface="ＭＳ Ｐゴシック" pitchFamily="50" charset="-128"/>
                <a:ea typeface="ＭＳ Ｐゴシック" pitchFamily="50" charset="-128"/>
              </a:rPr>
              <a:t>」プロジェクト</a:t>
            </a:r>
            <a: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  <a:t/>
            </a:r>
            <a:br>
              <a:rPr lang="en-US" altLang="ja-JP" sz="2800" u="sng" dirty="0" smtClean="0">
                <a:latin typeface="ＭＳ Ｐゴシック" pitchFamily="50" charset="-128"/>
                <a:ea typeface="ＭＳ Ｐゴシック" pitchFamily="50" charset="-128"/>
              </a:rPr>
            </a:b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3/27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4/3</a:t>
            </a:r>
            <a:r>
              <a:rPr lang="ja-JP" altLang="en-US" sz="2400" dirty="0" err="1" smtClean="0">
                <a:latin typeface="ＭＳ Ｐゴシック" pitchFamily="50" charset="-128"/>
                <a:ea typeface="ＭＳ Ｐゴシック" pitchFamily="50" charset="-128"/>
              </a:rPr>
              <a:t>、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10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名の高校生とコンコード市を訪問。</a:t>
            </a:r>
            <a:endParaRPr lang="en-US" altLang="ja-JP" sz="2400" dirty="0" smtClean="0">
              <a:latin typeface="ＭＳ Ｐゴシック" pitchFamily="50" charset="-128"/>
              <a:ea typeface="ＭＳ Ｐゴシック" pitchFamily="50" charset="-128"/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姉妹都市提携</a:t>
            </a:r>
            <a:r>
              <a:rPr lang="en-US" altLang="ja-JP" sz="2800" u="sng" dirty="0">
                <a:latin typeface="ＭＳ Ｐゴシック" pitchFamily="50" charset="-128"/>
                <a:ea typeface="ＭＳ Ｐゴシック" pitchFamily="50" charset="-128"/>
              </a:rPr>
              <a:t>45</a:t>
            </a:r>
            <a:r>
              <a:rPr lang="ja-JP" altLang="en-US" sz="2800" u="sng" dirty="0">
                <a:latin typeface="ＭＳ Ｐゴシック" pitchFamily="50" charset="-128"/>
                <a:ea typeface="ＭＳ Ｐゴシック" pitchFamily="50" charset="-128"/>
              </a:rPr>
              <a:t>周年記念、コンコード市訪問団来北</a:t>
            </a:r>
            <a:endParaRPr lang="en-US" altLang="ja-JP" sz="2800" u="sng" dirty="0">
              <a:latin typeface="ＭＳ Ｐゴシック" pitchFamily="50" charset="-128"/>
              <a:ea typeface="ＭＳ Ｐゴシック" pitchFamily="50" charset="-128"/>
            </a:endParaRPr>
          </a:p>
          <a:p>
            <a:pPr marL="400050" lvl="1" indent="0">
              <a:buNone/>
            </a:pP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10/24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～</a:t>
            </a:r>
            <a:r>
              <a:rPr lang="en-US" altLang="ja-JP" sz="2400" dirty="0" smtClean="0">
                <a:latin typeface="ＭＳ Ｐゴシック" pitchFamily="50" charset="-128"/>
                <a:ea typeface="ＭＳ Ｐゴシック" pitchFamily="50" charset="-128"/>
              </a:rPr>
              <a:t>10/28</a:t>
            </a:r>
            <a:r>
              <a:rPr lang="ja-JP" altLang="en-US" sz="2400" dirty="0" err="1" smtClean="0">
                <a:latin typeface="ＭＳ Ｐゴシック" pitchFamily="50" charset="-128"/>
                <a:ea typeface="ＭＳ Ｐゴシック" pitchFamily="50" charset="-128"/>
              </a:rPr>
              <a:t>、</a:t>
            </a:r>
            <a:r>
              <a:rPr lang="ja-JP" altLang="en-US" sz="2400" dirty="0" smtClean="0">
                <a:latin typeface="ＭＳ Ｐゴシック" pitchFamily="50" charset="-128"/>
                <a:ea typeface="ＭＳ Ｐゴシック" pitchFamily="50" charset="-128"/>
              </a:rPr>
              <a:t>コンコード市から訪問団来北。市内でホームスティや記念式典、市民主催のパーティなどを企画中。</a:t>
            </a:r>
            <a:endParaRPr lang="en-US" altLang="ja-JP" sz="1500" dirty="0" smtClean="0">
              <a:latin typeface="ＭＳ Ｐゴシック" pitchFamily="50" charset="-128"/>
              <a:ea typeface="ＭＳ Ｐゴシック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9127" y="4172289"/>
            <a:ext cx="1198261" cy="1152898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339752" y="5715030"/>
            <a:ext cx="30141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>
                <a:latin typeface="+mn-ea"/>
              </a:rPr>
              <a:t>折鶴を桜の花びらに見立てて、</a:t>
            </a:r>
            <a:endParaRPr lang="en-US" altLang="ja-JP" sz="1600" dirty="0">
              <a:latin typeface="+mn-ea"/>
            </a:endParaRPr>
          </a:p>
          <a:p>
            <a:r>
              <a:rPr lang="ja-JP" altLang="en-US" sz="1600" dirty="0">
                <a:latin typeface="+mn-ea"/>
              </a:rPr>
              <a:t>大きな桜の木のモニュメント</a:t>
            </a:r>
            <a:r>
              <a:rPr lang="ja-JP" altLang="en-US" sz="2400" dirty="0">
                <a:latin typeface="+mn-ea"/>
              </a:rPr>
              <a:t>「</a:t>
            </a:r>
            <a:r>
              <a:rPr lang="en-US" altLang="ja-JP" sz="2400" dirty="0">
                <a:latin typeface="+mn-ea"/>
              </a:rPr>
              <a:t>Sakura</a:t>
            </a:r>
            <a:r>
              <a:rPr lang="ja-JP" altLang="en-US" sz="2400" dirty="0">
                <a:latin typeface="+mn-ea"/>
              </a:rPr>
              <a:t>折鶴」</a:t>
            </a:r>
            <a:r>
              <a:rPr lang="ja-JP" altLang="en-US" sz="1600" dirty="0">
                <a:latin typeface="+mn-ea"/>
              </a:rPr>
              <a:t>を作ります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513707" y="4393156"/>
            <a:ext cx="301417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n-ea"/>
              </a:rPr>
              <a:t>姉妹都市提携</a:t>
            </a:r>
            <a:endParaRPr lang="en-US" altLang="ja-JP" sz="1600" dirty="0" smtClean="0">
              <a:latin typeface="+mn-ea"/>
            </a:endParaRPr>
          </a:p>
          <a:p>
            <a:r>
              <a:rPr lang="en-US" altLang="ja-JP" sz="1600" dirty="0" smtClean="0">
                <a:latin typeface="+mn-ea"/>
              </a:rPr>
              <a:t>45</a:t>
            </a:r>
            <a:r>
              <a:rPr lang="ja-JP" altLang="en-US" sz="1600" dirty="0" smtClean="0">
                <a:latin typeface="+mn-ea"/>
              </a:rPr>
              <a:t>周年記念</a:t>
            </a:r>
            <a:endParaRPr lang="en-US" altLang="ja-JP" sz="1600" dirty="0" smtClean="0">
              <a:latin typeface="+mn-ea"/>
            </a:endParaRPr>
          </a:p>
          <a:p>
            <a:r>
              <a:rPr lang="ja-JP" altLang="en-US" sz="1600" dirty="0" smtClean="0">
                <a:latin typeface="+mn-ea"/>
              </a:rPr>
              <a:t>ロゴマーク　→</a:t>
            </a:r>
            <a:endParaRPr lang="ja-JP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8928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2593</TotalTime>
  <Words>1028</Words>
  <Application>Microsoft Office PowerPoint</Application>
  <PresentationFormat>画面に合わせる (4:3)</PresentationFormat>
  <Paragraphs>554</Paragraphs>
  <Slides>42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47" baseType="lpstr">
      <vt:lpstr>ＭＳ Ｐゴシック</vt:lpstr>
      <vt:lpstr>Arial</vt:lpstr>
      <vt:lpstr>Calibri</vt:lpstr>
      <vt:lpstr>Wingdings</vt:lpstr>
      <vt:lpstr>Office ​​テーマ</vt:lpstr>
      <vt:lpstr>北上市の姉妹都市提携 コンコード市概要</vt:lpstr>
      <vt:lpstr>PowerPoint プレゼンテーション</vt:lpstr>
      <vt:lpstr>PowerPoint プレゼンテーション</vt:lpstr>
      <vt:lpstr>PowerPoint プレゼンテーション</vt:lpstr>
      <vt:lpstr>1994年　20周年記念コンコード市訪問</vt:lpstr>
      <vt:lpstr>PowerPoint プレゼンテーション</vt:lpstr>
      <vt:lpstr>PowerPoint プレゼンテーション</vt:lpstr>
      <vt:lpstr>20周年記念　スケジュール</vt:lpstr>
      <vt:lpstr>20周年記念　スケジュール</vt:lpstr>
      <vt:lpstr>1999年　25周年記念 コンコード市訪問団歓迎</vt:lpstr>
      <vt:lpstr>PowerPoint プレゼンテーション</vt:lpstr>
      <vt:lpstr>PowerPoint プレゼンテーション</vt:lpstr>
      <vt:lpstr>25周年記念　スケジュール</vt:lpstr>
      <vt:lpstr>25周年記念　スケジュール</vt:lpstr>
      <vt:lpstr>2004年　30周年記念コンコード市訪問</vt:lpstr>
      <vt:lpstr>PowerPoint プレゼンテーション</vt:lpstr>
      <vt:lpstr>PowerPoint プレゼンテーション</vt:lpstr>
      <vt:lpstr>PowerPoint プレゼンテーション</vt:lpstr>
      <vt:lpstr>30周年記念　スケジュール</vt:lpstr>
      <vt:lpstr>30周年記念　スケジュール</vt:lpstr>
      <vt:lpstr>2009年　35周年記念 コンコード市訪問団歓迎</vt:lpstr>
      <vt:lpstr>PowerPoint プレゼンテーション</vt:lpstr>
      <vt:lpstr>PowerPoint プレゼンテーション</vt:lpstr>
      <vt:lpstr>35周年記念　スケジュール</vt:lpstr>
      <vt:lpstr>35周年記念　スケジュール</vt:lpstr>
      <vt:lpstr>2010年　事業実施状況</vt:lpstr>
      <vt:lpstr>2011年　事業実施状況</vt:lpstr>
      <vt:lpstr>2012年　事業実施状況</vt:lpstr>
      <vt:lpstr>2013年　事業実施状況</vt:lpstr>
      <vt:lpstr>2014年　事業実施状況</vt:lpstr>
      <vt:lpstr>2014年　40周年記念コンコード市訪問</vt:lpstr>
      <vt:lpstr>PowerPoint プレゼンテーション</vt:lpstr>
      <vt:lpstr>PowerPoint プレゼンテーション</vt:lpstr>
      <vt:lpstr>40周年記念　スケジュール</vt:lpstr>
      <vt:lpstr>40周年記念　スケジュール</vt:lpstr>
      <vt:lpstr>2015年　事業状況</vt:lpstr>
      <vt:lpstr>2016年　事業状況</vt:lpstr>
      <vt:lpstr>2017年　事業実施状況</vt:lpstr>
      <vt:lpstr>2017年　事業実施状況</vt:lpstr>
      <vt:lpstr>2017年　事業実施状況</vt:lpstr>
      <vt:lpstr>2018年　事業実施状況</vt:lpstr>
      <vt:lpstr>2019年　事業予定状況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北上市国際交流ルーム</dc:creator>
  <cp:lastModifiedBy>IIA08092</cp:lastModifiedBy>
  <cp:revision>213</cp:revision>
  <cp:lastPrinted>2019-03-08T05:20:05Z</cp:lastPrinted>
  <dcterms:created xsi:type="dcterms:W3CDTF">2012-10-03T05:20:39Z</dcterms:created>
  <dcterms:modified xsi:type="dcterms:W3CDTF">2020-03-10T01:49:08Z</dcterms:modified>
</cp:coreProperties>
</file>