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89" r:id="rId2"/>
  </p:sldMasterIdLst>
  <p:notesMasterIdLst>
    <p:notesMasterId r:id="rId5"/>
  </p:notesMasterIdLst>
  <p:sldIdLst>
    <p:sldId id="263" r:id="rId3"/>
    <p:sldId id="265" r:id="rId4"/>
  </p:sldIdLst>
  <p:sldSz cx="6858000" cy="9906000" type="A4"/>
  <p:notesSz cx="6797675" cy="9926638"/>
  <p:defaultTextStyle>
    <a:defPPr>
      <a:defRPr lang="ja-JP"/>
    </a:defPPr>
    <a:lvl1pPr marL="0" algn="l" defTabSz="91410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053" algn="l" defTabSz="91410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107" algn="l" defTabSz="91410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160" algn="l" defTabSz="91410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214" algn="l" defTabSz="91410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266" algn="l" defTabSz="91410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2321" algn="l" defTabSz="91410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199374" algn="l" defTabSz="91410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6426" algn="l" defTabSz="91410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FF61B8"/>
    <a:srgbClr val="FEDDB8"/>
    <a:srgbClr val="E4007E"/>
    <a:srgbClr val="C3BCF0"/>
    <a:srgbClr val="000099"/>
    <a:srgbClr val="E7380C"/>
    <a:srgbClr val="FDFEE6"/>
    <a:srgbClr val="FADF9C"/>
    <a:srgbClr val="005B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28" autoAdjust="0"/>
    <p:restoredTop sz="94660"/>
  </p:normalViewPr>
  <p:slideViewPr>
    <p:cSldViewPr snapToGrid="0">
      <p:cViewPr>
        <p:scale>
          <a:sx n="80" d="100"/>
          <a:sy n="80" d="100"/>
        </p:scale>
        <p:origin x="2424" y="252"/>
      </p:cViewPr>
      <p:guideLst>
        <p:guide orient="horz" pos="3120"/>
        <p:guide pos="21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8056"/>
          </a:xfrm>
          <a:prstGeom prst="rect">
            <a:avLst/>
          </a:prstGeom>
        </p:spPr>
        <p:txBody>
          <a:bodyPr vert="horz" lIns="91428" tIns="45715" rIns="91428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8056"/>
          </a:xfrm>
          <a:prstGeom prst="rect">
            <a:avLst/>
          </a:prstGeom>
        </p:spPr>
        <p:txBody>
          <a:bodyPr vert="horz" lIns="91428" tIns="45715" rIns="91428" bIns="45715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t>2017/11/21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8375" y="1239838"/>
            <a:ext cx="232092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5" rIns="91428" bIns="457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28" tIns="45715" rIns="91428" bIns="45715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28586"/>
            <a:ext cx="2945659" cy="498055"/>
          </a:xfrm>
          <a:prstGeom prst="rect">
            <a:avLst/>
          </a:prstGeom>
        </p:spPr>
        <p:txBody>
          <a:bodyPr vert="horz" lIns="91428" tIns="45715" rIns="91428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6" y="9428586"/>
            <a:ext cx="2945659" cy="498055"/>
          </a:xfrm>
          <a:prstGeom prst="rect">
            <a:avLst/>
          </a:prstGeom>
        </p:spPr>
        <p:txBody>
          <a:bodyPr vert="horz" lIns="91428" tIns="45715" rIns="91428" bIns="45715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0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53" algn="l" defTabSz="91410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107" algn="l" defTabSz="91410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160" algn="l" defTabSz="91410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214" algn="l" defTabSz="91410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266" algn="l" defTabSz="91410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321" algn="l" defTabSz="91410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374" algn="l" defTabSz="91410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426" algn="l" defTabSz="91410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656" y="2274235"/>
            <a:ext cx="4155423" cy="483797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092" y="7298783"/>
            <a:ext cx="3666549" cy="335505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4" indent="0" algn="ctr">
              <a:buNone/>
              <a:defRPr sz="1500"/>
            </a:lvl2pPr>
            <a:lvl3pPr marL="685767" indent="0" algn="ctr">
              <a:buNone/>
              <a:defRPr sz="1350"/>
            </a:lvl3pPr>
            <a:lvl4pPr marL="1028651" indent="0" algn="ctr">
              <a:buNone/>
              <a:defRPr sz="1200"/>
            </a:lvl4pPr>
            <a:lvl5pPr marL="1371536" indent="0" algn="ctr">
              <a:buNone/>
              <a:defRPr sz="1200"/>
            </a:lvl5pPr>
            <a:lvl6pPr marL="1714419" indent="0" algn="ctr">
              <a:buNone/>
              <a:defRPr sz="1200"/>
            </a:lvl6pPr>
            <a:lvl7pPr marL="2057303" indent="0" algn="ctr">
              <a:buNone/>
              <a:defRPr sz="1200"/>
            </a:lvl7pPr>
            <a:lvl8pPr marL="2400187" indent="0" algn="ctr">
              <a:buNone/>
              <a:defRPr sz="1200"/>
            </a:lvl8pPr>
            <a:lvl9pPr marL="274307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944D0-87A0-497F-8D82-0A602BB46AA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34310-321B-4699-8E59-705115CD810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274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95670-C0B8-4EE0-A296-99B0FD9A557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FC2D9-DDB6-48FC-9CAD-E9EB89C53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41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555" y="3464434"/>
            <a:ext cx="4216532" cy="5780478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3555" y="9299596"/>
            <a:ext cx="4216532" cy="303981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0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7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480BF-FFFF-4D30-8183-64BA5E8C6D3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46183-1241-4C2B-A874-B25815DF29E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048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6102" y="3699251"/>
            <a:ext cx="2077711" cy="881708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74923" y="3699251"/>
            <a:ext cx="2077711" cy="881708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0247F-022E-45F6-9E1F-E61D9C49292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78A12-515F-46D2-A79F-6B40B8ADC33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34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38" y="739854"/>
            <a:ext cx="4216532" cy="268597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6739" y="3406527"/>
            <a:ext cx="2068163" cy="166948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7" indent="0">
              <a:buNone/>
              <a:defRPr sz="1350" b="1"/>
            </a:lvl3pPr>
            <a:lvl4pPr marL="1028651" indent="0">
              <a:buNone/>
              <a:defRPr sz="1200" b="1"/>
            </a:lvl4pPr>
            <a:lvl5pPr marL="1371536" indent="0">
              <a:buNone/>
              <a:defRPr sz="1200" b="1"/>
            </a:lvl5pPr>
            <a:lvl6pPr marL="1714419" indent="0">
              <a:buNone/>
              <a:defRPr sz="1200" b="1"/>
            </a:lvl6pPr>
            <a:lvl7pPr marL="2057303" indent="0">
              <a:buNone/>
              <a:defRPr sz="1200" b="1"/>
            </a:lvl7pPr>
            <a:lvl8pPr marL="2400187" indent="0">
              <a:buNone/>
              <a:defRPr sz="1200" b="1"/>
            </a:lvl8pPr>
            <a:lvl9pPr marL="274307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739" y="5076015"/>
            <a:ext cx="2068163" cy="746605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74921" y="3406527"/>
            <a:ext cx="2078348" cy="166948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7" indent="0">
              <a:buNone/>
              <a:defRPr sz="1350" b="1"/>
            </a:lvl3pPr>
            <a:lvl4pPr marL="1028651" indent="0">
              <a:buNone/>
              <a:defRPr sz="1200" b="1"/>
            </a:lvl4pPr>
            <a:lvl5pPr marL="1371536" indent="0">
              <a:buNone/>
              <a:defRPr sz="1200" b="1"/>
            </a:lvl5pPr>
            <a:lvl6pPr marL="1714419" indent="0">
              <a:buNone/>
              <a:defRPr sz="1200" b="1"/>
            </a:lvl6pPr>
            <a:lvl7pPr marL="2057303" indent="0">
              <a:buNone/>
              <a:defRPr sz="1200" b="1"/>
            </a:lvl7pPr>
            <a:lvl8pPr marL="2400187" indent="0">
              <a:buNone/>
              <a:defRPr sz="1200" b="1"/>
            </a:lvl8pPr>
            <a:lvl9pPr marL="274307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474921" y="5076015"/>
            <a:ext cx="2078348" cy="746605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B3DBE-A92F-4BA2-AFDF-1F0349A32C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1D1C0-7220-4899-A02E-5EDF3C7EE03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608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A79D4-13AC-4331-BBE0-27DB72F8B04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9283E-BFB3-4B6F-90D4-5A4EE82EAB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54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E6F91-7055-4A53-BCDD-CE5C1D77213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04DA0-8EEE-4502-AF13-1D7BE3483ED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605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38" y="926422"/>
            <a:ext cx="1576744" cy="324247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8349" y="2000814"/>
            <a:ext cx="2474921" cy="987538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6738" y="4168894"/>
            <a:ext cx="1576744" cy="7723390"/>
          </a:xfrm>
        </p:spPr>
        <p:txBody>
          <a:bodyPr/>
          <a:lstStyle>
            <a:lvl1pPr marL="0" indent="0">
              <a:buNone/>
              <a:defRPr sz="1200"/>
            </a:lvl1pPr>
            <a:lvl2pPr marL="342884" indent="0">
              <a:buNone/>
              <a:defRPr sz="1050"/>
            </a:lvl2pPr>
            <a:lvl3pPr marL="685767" indent="0">
              <a:buNone/>
              <a:defRPr sz="900"/>
            </a:lvl3pPr>
            <a:lvl4pPr marL="1028651" indent="0">
              <a:buNone/>
              <a:defRPr sz="750"/>
            </a:lvl4pPr>
            <a:lvl5pPr marL="1371536" indent="0">
              <a:buNone/>
              <a:defRPr sz="750"/>
            </a:lvl5pPr>
            <a:lvl6pPr marL="1714419" indent="0">
              <a:buNone/>
              <a:defRPr sz="750"/>
            </a:lvl6pPr>
            <a:lvl7pPr marL="2057303" indent="0">
              <a:buNone/>
              <a:defRPr sz="750"/>
            </a:lvl7pPr>
            <a:lvl8pPr marL="2400187" indent="0">
              <a:buNone/>
              <a:defRPr sz="750"/>
            </a:lvl8pPr>
            <a:lvl9pPr marL="274307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E5C0C-0476-490C-9B11-897FB43C85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3CDC6-F257-4EAC-9FB4-1BADA926343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259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38" y="926422"/>
            <a:ext cx="1576744" cy="324247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78349" y="2000814"/>
            <a:ext cx="2474921" cy="9875388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84" indent="0">
              <a:buNone/>
              <a:defRPr sz="2100"/>
            </a:lvl2pPr>
            <a:lvl3pPr marL="685767" indent="0">
              <a:buNone/>
              <a:defRPr sz="1800"/>
            </a:lvl3pPr>
            <a:lvl4pPr marL="1028651" indent="0">
              <a:buNone/>
              <a:defRPr sz="1500"/>
            </a:lvl4pPr>
            <a:lvl5pPr marL="1371536" indent="0">
              <a:buNone/>
              <a:defRPr sz="1500"/>
            </a:lvl5pPr>
            <a:lvl6pPr marL="1714419" indent="0">
              <a:buNone/>
              <a:defRPr sz="1500"/>
            </a:lvl6pPr>
            <a:lvl7pPr marL="2057303" indent="0">
              <a:buNone/>
              <a:defRPr sz="1500"/>
            </a:lvl7pPr>
            <a:lvl8pPr marL="2400187" indent="0">
              <a:buNone/>
              <a:defRPr sz="1500"/>
            </a:lvl8pPr>
            <a:lvl9pPr marL="2743070" indent="0">
              <a:buNone/>
              <a:defRPr sz="1500"/>
            </a:lvl9pPr>
          </a:lstStyle>
          <a:p>
            <a:pPr lvl="0"/>
            <a:r>
              <a:rPr lang="ja-JP" altLang="en-US" noProof="0" smtClean="0"/>
              <a:t>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6738" y="4168894"/>
            <a:ext cx="1576744" cy="7723390"/>
          </a:xfrm>
        </p:spPr>
        <p:txBody>
          <a:bodyPr/>
          <a:lstStyle>
            <a:lvl1pPr marL="0" indent="0">
              <a:buNone/>
              <a:defRPr sz="1200"/>
            </a:lvl1pPr>
            <a:lvl2pPr marL="342884" indent="0">
              <a:buNone/>
              <a:defRPr sz="1050"/>
            </a:lvl2pPr>
            <a:lvl3pPr marL="685767" indent="0">
              <a:buNone/>
              <a:defRPr sz="900"/>
            </a:lvl3pPr>
            <a:lvl4pPr marL="1028651" indent="0">
              <a:buNone/>
              <a:defRPr sz="750"/>
            </a:lvl4pPr>
            <a:lvl5pPr marL="1371536" indent="0">
              <a:buNone/>
              <a:defRPr sz="750"/>
            </a:lvl5pPr>
            <a:lvl6pPr marL="1714419" indent="0">
              <a:buNone/>
              <a:defRPr sz="750"/>
            </a:lvl6pPr>
            <a:lvl7pPr marL="2057303" indent="0">
              <a:buNone/>
              <a:defRPr sz="750"/>
            </a:lvl7pPr>
            <a:lvl8pPr marL="2400187" indent="0">
              <a:buNone/>
              <a:defRPr sz="750"/>
            </a:lvl8pPr>
            <a:lvl9pPr marL="274307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BDD56-D014-4EEA-A6EC-0DEDBBB9DCF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BE95B-ED84-4348-A7AC-B198E95CDAA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0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20D0E-9BA4-499B-AB9C-2B5F681B1D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736D9-ED9D-41E8-9D26-EE539FE0E2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613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498501" y="739853"/>
            <a:ext cx="1054133" cy="1177648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6100" y="739853"/>
            <a:ext cx="3101290" cy="1177648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3399C-7826-42EC-B32A-877AEBE574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FB6A2-CCFB-4F6D-A8C5-05F008DB8FA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423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8386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1"/>
            <a:ext cx="4800600" cy="253153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7A54-3DAE-4F51-95C8-EBFB40DF4CFA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B048-C0BA-4C6E-BD2C-83198CDFD33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348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7A54-3DAE-4F51-95C8-EBFB40DF4CFA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B048-C0BA-4C6E-BD2C-83198CDFD33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04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7A54-3DAE-4F51-95C8-EBFB40DF4CFA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B048-C0BA-4C6E-BD2C-83198CDFD33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842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7" y="3081867"/>
            <a:ext cx="2257425" cy="87159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2" y="3081867"/>
            <a:ext cx="2257425" cy="87159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7A54-3DAE-4F51-95C8-EBFB40DF4CFA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B048-C0BA-4C6E-BD2C-83198CDFD33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103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2" y="2217386"/>
            <a:ext cx="3030141" cy="92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5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6" indent="0">
              <a:buNone/>
              <a:defRPr sz="1600" b="1"/>
            </a:lvl4pPr>
            <a:lvl5pPr marL="1828821" indent="0">
              <a:buNone/>
              <a:defRPr sz="1600" b="1"/>
            </a:lvl5pPr>
            <a:lvl6pPr marL="2286027" indent="0">
              <a:buNone/>
              <a:defRPr sz="1600" b="1"/>
            </a:lvl6pPr>
            <a:lvl7pPr marL="2743232" indent="0">
              <a:buNone/>
              <a:defRPr sz="1600" b="1"/>
            </a:lvl7pPr>
            <a:lvl8pPr marL="3200438" indent="0">
              <a:buNone/>
              <a:defRPr sz="1600" b="1"/>
            </a:lvl8pPr>
            <a:lvl9pPr marL="3657643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6"/>
            <a:ext cx="3031331" cy="92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5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6" indent="0">
              <a:buNone/>
              <a:defRPr sz="1600" b="1"/>
            </a:lvl4pPr>
            <a:lvl5pPr marL="1828821" indent="0">
              <a:buNone/>
              <a:defRPr sz="1600" b="1"/>
            </a:lvl5pPr>
            <a:lvl6pPr marL="2286027" indent="0">
              <a:buNone/>
              <a:defRPr sz="1600" b="1"/>
            </a:lvl6pPr>
            <a:lvl7pPr marL="2743232" indent="0">
              <a:buNone/>
              <a:defRPr sz="1600" b="1"/>
            </a:lvl7pPr>
            <a:lvl8pPr marL="3200438" indent="0">
              <a:buNone/>
              <a:defRPr sz="1600" b="1"/>
            </a:lvl8pPr>
            <a:lvl9pPr marL="3657643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7A54-3DAE-4F51-95C8-EBFB40DF4CFA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B048-C0BA-4C6E-BD2C-83198CDFD33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0133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7A54-3DAE-4F51-95C8-EBFB40DF4CFA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B048-C0BA-4C6E-BD2C-83198CDFD33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0985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7A54-3DAE-4F51-95C8-EBFB40DF4CFA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B048-C0BA-4C6E-BD2C-83198CDFD33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606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2" y="394407"/>
            <a:ext cx="2256235" cy="16785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9" y="394408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2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5" indent="0">
              <a:buNone/>
              <a:defRPr sz="1200"/>
            </a:lvl2pPr>
            <a:lvl3pPr marL="914411" indent="0">
              <a:buNone/>
              <a:defRPr sz="1000"/>
            </a:lvl3pPr>
            <a:lvl4pPr marL="1371616" indent="0">
              <a:buNone/>
              <a:defRPr sz="900"/>
            </a:lvl4pPr>
            <a:lvl5pPr marL="1828821" indent="0">
              <a:buNone/>
              <a:defRPr sz="900"/>
            </a:lvl5pPr>
            <a:lvl6pPr marL="2286027" indent="0">
              <a:buNone/>
              <a:defRPr sz="900"/>
            </a:lvl6pPr>
            <a:lvl7pPr marL="2743232" indent="0">
              <a:buNone/>
              <a:defRPr sz="900"/>
            </a:lvl7pPr>
            <a:lvl8pPr marL="3200438" indent="0">
              <a:buNone/>
              <a:defRPr sz="900"/>
            </a:lvl8pPr>
            <a:lvl9pPr marL="3657643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7A54-3DAE-4F51-95C8-EBFB40DF4CFA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B048-C0BA-4C6E-BD2C-83198CDFD33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6994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5" indent="0">
              <a:buNone/>
              <a:defRPr sz="2800"/>
            </a:lvl2pPr>
            <a:lvl3pPr marL="914411" indent="0">
              <a:buNone/>
              <a:defRPr sz="2400"/>
            </a:lvl3pPr>
            <a:lvl4pPr marL="1371616" indent="0">
              <a:buNone/>
              <a:defRPr sz="2000"/>
            </a:lvl4pPr>
            <a:lvl5pPr marL="1828821" indent="0">
              <a:buNone/>
              <a:defRPr sz="2000"/>
            </a:lvl5pPr>
            <a:lvl6pPr marL="2286027" indent="0">
              <a:buNone/>
              <a:defRPr sz="2000"/>
            </a:lvl6pPr>
            <a:lvl7pPr marL="2743232" indent="0">
              <a:buNone/>
              <a:defRPr sz="2000"/>
            </a:lvl7pPr>
            <a:lvl8pPr marL="3200438" indent="0">
              <a:buNone/>
              <a:defRPr sz="2000"/>
            </a:lvl8pPr>
            <a:lvl9pPr marL="3657643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5" indent="0">
              <a:buNone/>
              <a:defRPr sz="1200"/>
            </a:lvl2pPr>
            <a:lvl3pPr marL="914411" indent="0">
              <a:buNone/>
              <a:defRPr sz="1000"/>
            </a:lvl3pPr>
            <a:lvl4pPr marL="1371616" indent="0">
              <a:buNone/>
              <a:defRPr sz="900"/>
            </a:lvl4pPr>
            <a:lvl5pPr marL="1828821" indent="0">
              <a:buNone/>
              <a:defRPr sz="900"/>
            </a:lvl5pPr>
            <a:lvl6pPr marL="2286027" indent="0">
              <a:buNone/>
              <a:defRPr sz="900"/>
            </a:lvl6pPr>
            <a:lvl7pPr marL="2743232" indent="0">
              <a:buNone/>
              <a:defRPr sz="900"/>
            </a:lvl7pPr>
            <a:lvl8pPr marL="3200438" indent="0">
              <a:buNone/>
              <a:defRPr sz="900"/>
            </a:lvl8pPr>
            <a:lvl9pPr marL="3657643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7A54-3DAE-4F51-95C8-EBFB40DF4CFA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B048-C0BA-4C6E-BD2C-83198CDFD33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6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7A54-3DAE-4F51-95C8-EBFB40DF4CFA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B048-C0BA-4C6E-BD2C-83198CDFD33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2742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7A54-3DAE-4F51-95C8-EBFB40DF4CFA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2017/11/21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B048-C0BA-4C6E-BD2C-83198CDFD33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16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2107" y="527863"/>
            <a:ext cx="5913789" cy="19152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107" y="2637285"/>
            <a:ext cx="5913789" cy="62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2107" y="9179940"/>
            <a:ext cx="1543075" cy="527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898764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72D030D-BC4F-4300-9C1D-DEF9FB5A65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0696" y="9179940"/>
            <a:ext cx="2316608" cy="527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898764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2821" y="9179940"/>
            <a:ext cx="1543075" cy="527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898764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D2EABC4-B37D-4B48-A645-B436E776B15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4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403250"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806501"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1209751"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1613002"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170821" indent="-170821" algn="l" defTabSz="684686" rtl="0" fontAlgn="base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kumimoji="1" sz="2029" kern="1200">
          <a:solidFill>
            <a:schemeClr val="tx1"/>
          </a:solidFill>
          <a:latin typeface="+mn-lt"/>
          <a:ea typeface="+mn-ea"/>
          <a:cs typeface="+mn-cs"/>
        </a:defRPr>
      </a:lvl1pPr>
      <a:lvl2pPr marL="513865" indent="-170821" algn="l" defTabSz="684686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umimoji="1"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856907" indent="-170821" algn="l" defTabSz="684686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umimoji="1"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199950" indent="-170821" algn="l" defTabSz="684686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541593" indent="-170821" algn="l" defTabSz="684686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1885861" indent="-171442" algn="l" defTabSz="68576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45" indent="-171442" algn="l" defTabSz="68576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9" indent="-171442" algn="l" defTabSz="68576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13" indent="-171442" algn="l" defTabSz="68576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7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1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6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9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03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7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70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2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11"/>
            <a:fld id="{DCE27A54-3DAE-4F51-95C8-EBFB40DF4CFA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914411"/>
              <a:t>2017/11/21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11"/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11"/>
            <a:fld id="{448FB048-C0BA-4C6E-BD2C-83198CDFD33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914411"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53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914411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4" indent="-342904" algn="l" defTabSz="91441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9" indent="-285753" algn="l" defTabSz="914411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3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19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4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29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5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0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5" indent="-228603" algn="l" defTabSz="91441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11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5" algn="l" defTabSz="914411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6" algn="l" defTabSz="914411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1" algn="l" defTabSz="914411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7" algn="l" defTabSz="914411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2" algn="l" defTabSz="914411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38" algn="l" defTabSz="914411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3" algn="l" defTabSz="914411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microsoft.com/office/2007/relationships/hdphoto" Target="../media/hdphoto1.wdp"/><Relationship Id="rId21" Type="http://schemas.openxmlformats.org/officeDocument/2006/relationships/image" Target="../media/image18.png"/><Relationship Id="rId7" Type="http://schemas.openxmlformats.org/officeDocument/2006/relationships/image" Target="../media/image4.gif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jpe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11" Type="http://schemas.openxmlformats.org/officeDocument/2006/relationships/image" Target="../media/image8.jpeg"/><Relationship Id="rId24" Type="http://schemas.microsoft.com/office/2007/relationships/hdphoto" Target="../media/hdphoto3.wdp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23" Type="http://schemas.openxmlformats.org/officeDocument/2006/relationships/image" Target="../media/image20.jpeg"/><Relationship Id="rId10" Type="http://schemas.openxmlformats.org/officeDocument/2006/relationships/image" Target="../media/image7.jpeg"/><Relationship Id="rId19" Type="http://schemas.openxmlformats.org/officeDocument/2006/relationships/image" Target="../media/image16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Relationship Id="rId14" Type="http://schemas.openxmlformats.org/officeDocument/2006/relationships/image" Target="../media/image11.png"/><Relationship Id="rId22" Type="http://schemas.openxmlformats.org/officeDocument/2006/relationships/image" Target="../media/image19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50"/>
                    </a14:imgEffect>
                    <a14:imgEffect>
                      <a14:saturation sa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745"/>
          <a:stretch/>
        </p:blipFill>
        <p:spPr>
          <a:xfrm>
            <a:off x="-33603" y="4023992"/>
            <a:ext cx="3495201" cy="2182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t="20259" r="25219" b="32356"/>
          <a:stretch/>
        </p:blipFill>
        <p:spPr>
          <a:xfrm>
            <a:off x="526649" y="6570003"/>
            <a:ext cx="2528707" cy="1568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780"/>
          <a:stretch/>
        </p:blipFill>
        <p:spPr>
          <a:xfrm>
            <a:off x="-21528" y="-20126"/>
            <a:ext cx="6858000" cy="3693814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1" y="172685"/>
            <a:ext cx="6858000" cy="1683095"/>
          </a:xfrm>
          <a:prstGeom prst="rect">
            <a:avLst/>
          </a:prstGeom>
          <a:noFill/>
        </p:spPr>
        <p:txBody>
          <a:bodyPr wrap="square" lIns="80649" tIns="40325" rIns="80649" bIns="40325">
            <a:spAutoFit/>
          </a:bodyPr>
          <a:lstStyle/>
          <a:p>
            <a:pPr algn="ctr"/>
            <a:r>
              <a:rPr lang="ja-JP" altLang="en-US" sz="4234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ワン･ワールド</a:t>
            </a:r>
            <a:r>
              <a:rPr lang="ja-JP" altLang="en-US" sz="4234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･</a:t>
            </a:r>
            <a:r>
              <a:rPr lang="ja-JP" altLang="en-US" sz="4234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フェスタ</a:t>
            </a:r>
            <a:endParaRPr lang="en-US" altLang="ja-JP" sz="4234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lang="ja-JP" altLang="en-US" sz="247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＆</a:t>
            </a:r>
            <a:endParaRPr lang="en-US" altLang="ja-JP" sz="247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3528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3528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遊</a:t>
            </a:r>
            <a:r>
              <a:rPr lang="ja-JP" altLang="en-US" sz="3528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･</a:t>
            </a:r>
            <a:r>
              <a:rPr lang="en-US" altLang="ja-JP" sz="3528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YOU</a:t>
            </a:r>
            <a:r>
              <a:rPr lang="ja-JP" altLang="en-US" sz="3528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学園</a:t>
            </a:r>
            <a:r>
              <a:rPr lang="ja-JP" altLang="en-US" sz="3528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祭 </a:t>
            </a:r>
            <a:r>
              <a:rPr lang="en-US" altLang="ja-JP" sz="3528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2017</a:t>
            </a:r>
            <a:r>
              <a:rPr lang="ja-JP" altLang="en-US" sz="3528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</a:t>
            </a:r>
            <a:endParaRPr lang="en-US" altLang="ja-JP" sz="3528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lang="en-US" altLang="ja-JP" sz="176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48" name="角丸四角形吹き出し 47"/>
          <p:cNvSpPr/>
          <p:nvPr/>
        </p:nvSpPr>
        <p:spPr>
          <a:xfrm>
            <a:off x="360931" y="3694929"/>
            <a:ext cx="2581495" cy="750787"/>
          </a:xfrm>
          <a:prstGeom prst="wedgeRoundRectCallout">
            <a:avLst>
              <a:gd name="adj1" fmla="val 48900"/>
              <a:gd name="adj2" fmla="val -6227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588" dirty="0"/>
              <a:t>　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2" y="1963519"/>
            <a:ext cx="6858000" cy="977389"/>
          </a:xfrm>
          <a:prstGeom prst="rect">
            <a:avLst/>
          </a:prstGeom>
          <a:solidFill>
            <a:schemeClr val="accent1">
              <a:lumMod val="20000"/>
              <a:lumOff val="80000"/>
              <a:alpha val="74000"/>
            </a:schemeClr>
          </a:solidFill>
          <a:ln w="19050">
            <a:solidFill>
              <a:srgbClr val="C3BCF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80649" tIns="40325" rIns="80649" bIns="40325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sz="2117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11/25(</a:t>
            </a:r>
            <a:r>
              <a:rPr lang="ja-JP" altLang="en-US" sz="2117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土</a:t>
            </a:r>
            <a:r>
              <a:rPr lang="ja-JP" altLang="en-US" sz="2117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）</a:t>
            </a:r>
            <a:r>
              <a:rPr lang="en-US" altLang="ja-JP" sz="2117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13:00</a:t>
            </a:r>
            <a:r>
              <a:rPr lang="ja-JP" altLang="en-US" sz="2117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</a:t>
            </a:r>
            <a:r>
              <a:rPr lang="en-US" altLang="ja-JP" sz="2117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16:00</a:t>
            </a:r>
            <a:r>
              <a:rPr lang="ja-JP" altLang="en-US" sz="2117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en-US" altLang="ja-JP" sz="2117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11/26(</a:t>
            </a:r>
            <a:r>
              <a:rPr lang="ja-JP" altLang="en-US" sz="2117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日</a:t>
            </a:r>
            <a:r>
              <a:rPr lang="en-US" altLang="ja-JP" sz="2117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)10:00</a:t>
            </a:r>
            <a:r>
              <a:rPr lang="ja-JP" altLang="en-US" sz="2117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</a:t>
            </a:r>
            <a:r>
              <a:rPr lang="en-US" altLang="ja-JP" sz="2117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15:00</a:t>
            </a:r>
            <a:endParaRPr lang="en-US" altLang="ja-JP" sz="2470" b="1" dirty="0">
              <a:ln w="9525">
                <a:solidFill>
                  <a:schemeClr val="bg1"/>
                </a:solidFill>
                <a:prstDash val="solid"/>
              </a:ln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764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北上市生涯学習センター・</a:t>
            </a:r>
            <a:r>
              <a:rPr lang="en-US" altLang="ja-JP" sz="1764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3F (</a:t>
            </a:r>
            <a:r>
              <a:rPr lang="ja-JP" altLang="en-US" sz="1764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北上駅前 おでん</a:t>
            </a:r>
            <a:r>
              <a:rPr lang="ja-JP" altLang="en-US" sz="1764" b="1" dirty="0" err="1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せ</a:t>
            </a:r>
            <a:r>
              <a:rPr lang="ja-JP" altLang="en-US" sz="1764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プラザ</a:t>
            </a:r>
            <a:r>
              <a:rPr lang="en-US" altLang="ja-JP" sz="1764" b="1" dirty="0">
                <a:ln w="9525">
                  <a:solidFill>
                    <a:schemeClr val="bg1"/>
                  </a:solidFill>
                  <a:prstDash val="solid"/>
                </a:ln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)</a:t>
            </a:r>
            <a:endParaRPr lang="en-US" altLang="ja-JP" sz="1764" b="1" dirty="0">
              <a:ln w="9525">
                <a:solidFill>
                  <a:schemeClr val="bg1"/>
                </a:solidFill>
                <a:prstDash val="solid"/>
              </a:ln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51655" y="3758416"/>
            <a:ext cx="2033043" cy="52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25</a:t>
            </a:r>
            <a:r>
              <a:rPr lang="ja-JP" altLang="en-US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日　</a:t>
            </a:r>
            <a:r>
              <a:rPr lang="en-US" altLang="ja-JP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13:00</a:t>
            </a:r>
            <a:r>
              <a:rPr lang="ja-JP" altLang="en-US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～</a:t>
            </a:r>
            <a:r>
              <a:rPr lang="en-US" altLang="ja-JP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16</a:t>
            </a:r>
            <a:r>
              <a:rPr lang="ja-JP" altLang="en-US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：</a:t>
            </a:r>
            <a:r>
              <a:rPr lang="en-US" altLang="ja-JP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00</a:t>
            </a:r>
            <a:r>
              <a:rPr lang="ja-JP" altLang="en-US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endParaRPr lang="en-US" altLang="ja-JP" sz="141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lang="en-US" altLang="ja-JP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26</a:t>
            </a:r>
            <a:r>
              <a:rPr lang="ja-JP" altLang="en-US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日　</a:t>
            </a:r>
            <a:r>
              <a:rPr lang="en-US" altLang="ja-JP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10:00</a:t>
            </a:r>
            <a:r>
              <a:rPr lang="ja-JP" altLang="en-US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～</a:t>
            </a:r>
            <a:r>
              <a:rPr lang="en-US" altLang="ja-JP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15</a:t>
            </a:r>
            <a:r>
              <a:rPr lang="ja-JP" altLang="en-US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：</a:t>
            </a:r>
            <a:r>
              <a:rPr lang="en-US" altLang="ja-JP" sz="141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00</a:t>
            </a:r>
            <a:endParaRPr lang="en-US" altLang="ja-JP" sz="1058" b="1" dirty="0">
              <a:latin typeface="+mn-ea"/>
            </a:endParaRPr>
          </a:p>
        </p:txBody>
      </p:sp>
      <p:sp>
        <p:nvSpPr>
          <p:cNvPr id="24" name="正方形/長方形 12"/>
          <p:cNvSpPr>
            <a:spLocks noChangeArrowheads="1"/>
          </p:cNvSpPr>
          <p:nvPr/>
        </p:nvSpPr>
        <p:spPr bwMode="auto">
          <a:xfrm>
            <a:off x="2" y="8876256"/>
            <a:ext cx="6858000" cy="1044673"/>
          </a:xfrm>
          <a:prstGeom prst="rect">
            <a:avLst/>
          </a:prstGeom>
          <a:solidFill>
            <a:srgbClr val="C3BCF0"/>
          </a:solidFill>
          <a:ln>
            <a:solidFill>
              <a:srgbClr val="C3BCF0"/>
            </a:solidFill>
          </a:ln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4075" tIns="47038" rIns="94075" bIns="47038"/>
          <a:lstStyle>
            <a:lvl1pPr defTabSz="1096963" eaLnBrk="0" hangingPunct="0">
              <a:spcBef>
                <a:spcPct val="20000"/>
              </a:spcBef>
              <a:buChar char="•"/>
              <a:defRPr kumimoji="1"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1096963" eaLnBrk="0" hangingPunct="0">
              <a:spcBef>
                <a:spcPct val="20000"/>
              </a:spcBef>
              <a:buChar char="–"/>
              <a:defRPr kumimoji="1" sz="3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1096963" eaLnBrk="0" hangingPunct="0">
              <a:spcBef>
                <a:spcPct val="20000"/>
              </a:spcBef>
              <a:buChar char="•"/>
              <a:defRPr kumimoji="1" sz="29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1096963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1096963" eaLnBrk="0" hangingPunct="0">
              <a:spcBef>
                <a:spcPct val="20000"/>
              </a:spcBef>
              <a:buChar char="»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ja-JP" altLang="en-US" sz="247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016832" y="8971774"/>
            <a:ext cx="4534947" cy="472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35" b="1" dirty="0">
                <a:latin typeface="+mn-ea"/>
              </a:rPr>
              <a:t>主催</a:t>
            </a:r>
            <a:r>
              <a:rPr lang="ja-JP" altLang="en-US" sz="1235" b="1" dirty="0">
                <a:latin typeface="+mn-ea"/>
                <a:sym typeface="Wingdings" panose="05000000000000000000" pitchFamily="2" charset="2"/>
              </a:rPr>
              <a:t>：</a:t>
            </a:r>
            <a:r>
              <a:rPr lang="en-US" altLang="ja-JP" sz="1235" b="1" dirty="0">
                <a:latin typeface="+mn-ea"/>
                <a:sym typeface="Wingdings" panose="05000000000000000000" pitchFamily="2" charset="2"/>
              </a:rPr>
              <a:t>(</a:t>
            </a:r>
            <a:r>
              <a:rPr lang="ja-JP" altLang="en-US" sz="1235" b="1" dirty="0">
                <a:latin typeface="+mn-ea"/>
                <a:sym typeface="Wingdings" panose="05000000000000000000" pitchFamily="2" charset="2"/>
              </a:rPr>
              <a:t>一社</a:t>
            </a:r>
            <a:r>
              <a:rPr lang="en-US" altLang="ja-JP" sz="1235" b="1" dirty="0">
                <a:latin typeface="+mn-ea"/>
                <a:sym typeface="Wingdings" panose="05000000000000000000" pitchFamily="2" charset="2"/>
              </a:rPr>
              <a:t>)</a:t>
            </a:r>
            <a:r>
              <a:rPr lang="ja-JP" altLang="en-US" sz="1235" b="1" dirty="0">
                <a:latin typeface="+mn-ea"/>
                <a:sym typeface="Wingdings" panose="05000000000000000000" pitchFamily="2" charset="2"/>
              </a:rPr>
              <a:t>北上市国際交流協会</a:t>
            </a:r>
            <a:endParaRPr lang="en-US" altLang="ja-JP" sz="1235" b="1" dirty="0">
              <a:latin typeface="+mn-ea"/>
            </a:endParaRPr>
          </a:p>
          <a:p>
            <a:r>
              <a:rPr lang="en-US" altLang="ja-JP" sz="1235" b="1" dirty="0">
                <a:latin typeface="+mn-ea"/>
              </a:rPr>
              <a:t>TEL/FAX</a:t>
            </a:r>
            <a:r>
              <a:rPr lang="ja-JP" altLang="en-US" sz="1235" b="1" dirty="0">
                <a:latin typeface="+mn-ea"/>
              </a:rPr>
              <a:t>：</a:t>
            </a:r>
            <a:r>
              <a:rPr lang="en-US" altLang="ja-JP" sz="1235" b="1" dirty="0">
                <a:latin typeface="+mn-ea"/>
              </a:rPr>
              <a:t>0197-63-4497</a:t>
            </a:r>
            <a:r>
              <a:rPr lang="ja-JP" altLang="en-US" sz="1235" b="1" dirty="0">
                <a:latin typeface="+mn-ea"/>
              </a:rPr>
              <a:t>／</a:t>
            </a:r>
            <a:r>
              <a:rPr lang="en-US" altLang="ja-JP" sz="1235" b="1" dirty="0">
                <a:latin typeface="+mn-ea"/>
              </a:rPr>
              <a:t>E-mail</a:t>
            </a:r>
            <a:r>
              <a:rPr lang="ja-JP" altLang="en-US" sz="1235" b="1" dirty="0">
                <a:latin typeface="+mn-ea"/>
              </a:rPr>
              <a:t>：</a:t>
            </a:r>
            <a:r>
              <a:rPr lang="en-US" altLang="ja-JP" sz="1235" b="1" dirty="0">
                <a:latin typeface="+mn-ea"/>
              </a:rPr>
              <a:t>kiah@kitakami.ne.jp</a:t>
            </a:r>
            <a:endParaRPr lang="en-US" altLang="ja-JP" sz="1235" b="1" dirty="0">
              <a:latin typeface="+mn-ea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016834" y="9372743"/>
            <a:ext cx="5320551" cy="282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35" b="1" dirty="0">
                <a:latin typeface="+mn-ea"/>
                <a:sym typeface="Wingdings" panose="05000000000000000000" pitchFamily="2" charset="2"/>
              </a:rPr>
              <a:t>協力：</a:t>
            </a:r>
            <a:r>
              <a:rPr lang="en-US" altLang="ja-JP" sz="1235" b="1" dirty="0">
                <a:latin typeface="+mn-ea"/>
                <a:sym typeface="Wingdings" panose="05000000000000000000" pitchFamily="2" charset="2"/>
              </a:rPr>
              <a:t>(</a:t>
            </a:r>
            <a:r>
              <a:rPr lang="ja-JP" altLang="en-US" sz="1235" b="1" dirty="0">
                <a:latin typeface="+mn-ea"/>
                <a:sym typeface="Wingdings" panose="05000000000000000000" pitchFamily="2" charset="2"/>
              </a:rPr>
              <a:t>株</a:t>
            </a:r>
            <a:r>
              <a:rPr lang="en-US" altLang="ja-JP" sz="1235" b="1" dirty="0">
                <a:latin typeface="+mn-ea"/>
                <a:sym typeface="Wingdings" panose="05000000000000000000" pitchFamily="2" charset="2"/>
              </a:rPr>
              <a:t>)</a:t>
            </a:r>
            <a:r>
              <a:rPr lang="ja-JP" altLang="en-US" sz="1235" b="1" dirty="0">
                <a:latin typeface="+mn-ea"/>
                <a:sym typeface="Wingdings" panose="05000000000000000000" pitchFamily="2" charset="2"/>
              </a:rPr>
              <a:t>西部開発農産</a:t>
            </a:r>
            <a:endParaRPr lang="en-US" altLang="ja-JP" sz="1235" b="1" dirty="0">
              <a:latin typeface="+mn-ea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016832" y="9613680"/>
            <a:ext cx="5121270" cy="25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8" b="1" dirty="0">
                <a:latin typeface="+mn-ea"/>
              </a:rPr>
              <a:t>ホーンテッドハウス</a:t>
            </a:r>
            <a:r>
              <a:rPr lang="ja-JP" altLang="en-US" sz="1058" b="1" dirty="0">
                <a:latin typeface="+mn-ea"/>
              </a:rPr>
              <a:t>制作協力：</a:t>
            </a:r>
            <a:r>
              <a:rPr lang="ja-JP" altLang="en-US" sz="1058" b="1" dirty="0">
                <a:latin typeface="+mn-ea"/>
              </a:rPr>
              <a:t>クレイジーアカデミーネットワーク、</a:t>
            </a:r>
            <a:r>
              <a:rPr lang="en-US" altLang="ja-JP" sz="1058" b="1" dirty="0">
                <a:latin typeface="+mn-ea"/>
              </a:rPr>
              <a:t>(</a:t>
            </a:r>
            <a:r>
              <a:rPr lang="ja-JP" altLang="en-US" sz="1058" b="1" dirty="0">
                <a:latin typeface="+mn-ea"/>
              </a:rPr>
              <a:t>公社</a:t>
            </a:r>
            <a:r>
              <a:rPr lang="en-US" altLang="ja-JP" sz="1058" b="1" dirty="0">
                <a:latin typeface="+mn-ea"/>
              </a:rPr>
              <a:t>)</a:t>
            </a:r>
            <a:r>
              <a:rPr lang="ja-JP" altLang="en-US" sz="1058" b="1" dirty="0">
                <a:latin typeface="+mn-ea"/>
              </a:rPr>
              <a:t>北上</a:t>
            </a:r>
            <a:r>
              <a:rPr lang="ja-JP" altLang="en-US" sz="1058" b="1" dirty="0">
                <a:latin typeface="+mn-ea"/>
              </a:rPr>
              <a:t>青年</a:t>
            </a:r>
            <a:r>
              <a:rPr lang="ja-JP" altLang="en-US" sz="1058" b="1" dirty="0">
                <a:latin typeface="+mn-ea"/>
              </a:rPr>
              <a:t>会議所</a:t>
            </a:r>
            <a:endParaRPr lang="ja-JP" altLang="en-US" sz="1058" b="1" dirty="0">
              <a:latin typeface="+mn-ea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21" y="9002125"/>
            <a:ext cx="818580" cy="831962"/>
          </a:xfrm>
          <a:prstGeom prst="ellipse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282324" y="4208468"/>
            <a:ext cx="2325138" cy="25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8" dirty="0">
                <a:solidFill>
                  <a:srgbClr val="E4007E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入場料</a:t>
            </a:r>
            <a:r>
              <a:rPr lang="en-US" altLang="ja-JP" sz="1058" dirty="0">
                <a:solidFill>
                  <a:srgbClr val="E4007E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:100</a:t>
            </a:r>
            <a:r>
              <a:rPr lang="ja-JP" altLang="en-US" sz="1058" dirty="0">
                <a:solidFill>
                  <a:srgbClr val="E4007E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円　</a:t>
            </a:r>
            <a:r>
              <a:rPr lang="ja-JP" altLang="en-US" sz="1058" dirty="0" smtClean="0">
                <a:solidFill>
                  <a:srgbClr val="E4007E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おまけ</a:t>
            </a:r>
            <a:r>
              <a:rPr lang="ja-JP" altLang="en-US" sz="1058" dirty="0">
                <a:solidFill>
                  <a:srgbClr val="E4007E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付き</a:t>
            </a:r>
            <a:endParaRPr lang="en-US" altLang="ja-JP" sz="1058" dirty="0">
              <a:solidFill>
                <a:srgbClr val="E4007E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" name="フローチャート: 代替処理 9"/>
          <p:cNvSpPr/>
          <p:nvPr/>
        </p:nvSpPr>
        <p:spPr>
          <a:xfrm>
            <a:off x="96348" y="8021793"/>
            <a:ext cx="3270049" cy="794265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11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ピニャータ（空中スイカ割</a:t>
            </a:r>
            <a:r>
              <a:rPr lang="en-US" altLang="ja-JP" sz="1235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)</a:t>
            </a:r>
            <a:r>
              <a:rPr lang="ja-JP" altLang="en-US" sz="1235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en-US" altLang="ja-JP" sz="97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26</a:t>
            </a:r>
            <a:r>
              <a:rPr lang="ja-JP" altLang="en-US" sz="97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日（</a:t>
            </a:r>
            <a:r>
              <a:rPr lang="ja-JP" altLang="en-US" sz="97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</a:t>
            </a:r>
            <a:r>
              <a:rPr lang="ja-JP" altLang="en-US" sz="97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）</a:t>
            </a:r>
            <a:r>
              <a:rPr lang="en-US" altLang="ja-JP" sz="97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14</a:t>
            </a:r>
            <a:r>
              <a:rPr lang="ja-JP" altLang="en-US" sz="97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lang="en-US" altLang="ja-JP" sz="97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30</a:t>
            </a:r>
          </a:p>
          <a:p>
            <a:endParaRPr lang="en-US" altLang="ja-JP" sz="706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lvl="0" algn="ctr"/>
            <a:r>
              <a:rPr lang="ja-JP" altLang="en-US" sz="970" dirty="0">
                <a:solidFill>
                  <a:prstClr val="black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子どもたちに大人気の「ピニャータ割り！」</a:t>
            </a:r>
            <a:endParaRPr lang="en-US" altLang="ja-JP" sz="970" dirty="0">
              <a:solidFill>
                <a:prstClr val="black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lvl="0" algn="ctr"/>
            <a:r>
              <a:rPr lang="ja-JP" altLang="en-US" sz="970" dirty="0">
                <a:solidFill>
                  <a:prstClr val="black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今年は、どんな</a:t>
            </a:r>
            <a:r>
              <a:rPr lang="ja-JP" altLang="en-US" sz="970" dirty="0">
                <a:solidFill>
                  <a:prstClr val="black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キャラクターかな</a:t>
            </a:r>
            <a:r>
              <a:rPr lang="ja-JP" altLang="en-US" sz="970" dirty="0">
                <a:solidFill>
                  <a:prstClr val="black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？お楽しみに！！</a:t>
            </a:r>
            <a:endParaRPr lang="en-US" altLang="ja-JP" sz="970" dirty="0">
              <a:solidFill>
                <a:prstClr val="black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5" name="角丸四角形 44"/>
          <p:cNvSpPr/>
          <p:nvPr/>
        </p:nvSpPr>
        <p:spPr>
          <a:xfrm>
            <a:off x="3538546" y="5155433"/>
            <a:ext cx="3245303" cy="773843"/>
          </a:xfrm>
          <a:prstGeom prst="roundRect">
            <a:avLst>
              <a:gd name="adj" fmla="val 6868"/>
            </a:avLst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1058" dirty="0">
                <a:solidFill>
                  <a:schemeClr val="accent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昨年大盛況だったベトナムカフェ</a:t>
            </a:r>
            <a:r>
              <a:rPr lang="ja-JP" altLang="en-US" sz="1058" dirty="0" smtClean="0">
                <a:solidFill>
                  <a:schemeClr val="accent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。</a:t>
            </a:r>
            <a:endParaRPr lang="en-US" altLang="ja-JP" sz="1058" dirty="0" smtClean="0">
              <a:solidFill>
                <a:schemeClr val="accent2">
                  <a:lumMod val="50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1058" dirty="0" smtClean="0">
                <a:solidFill>
                  <a:schemeClr val="accent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直送</a:t>
            </a:r>
            <a:r>
              <a:rPr lang="ja-JP" altLang="en-US" sz="1058" dirty="0">
                <a:solidFill>
                  <a:schemeClr val="accent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の食材でベトナム人が調理してお待ちします。</a:t>
            </a:r>
            <a:endParaRPr lang="en-US" altLang="ja-JP" sz="1058" dirty="0">
              <a:solidFill>
                <a:schemeClr val="accent2">
                  <a:lumMod val="50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1058" dirty="0">
                <a:solidFill>
                  <a:schemeClr val="accent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本場のベトナムの味をお楽しみください</a:t>
            </a:r>
            <a:r>
              <a:rPr lang="en-US" altLang="ja-JP" sz="1058" dirty="0">
                <a:solidFill>
                  <a:schemeClr val="accent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!</a:t>
            </a:r>
            <a:r>
              <a:rPr lang="ja-JP" altLang="en-US" sz="1058" dirty="0">
                <a:solidFill>
                  <a:schemeClr val="accent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 </a:t>
            </a:r>
            <a:endParaRPr lang="en-US" altLang="ja-JP" sz="1058" dirty="0">
              <a:solidFill>
                <a:schemeClr val="accent2">
                  <a:lumMod val="50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559" y="3502250"/>
            <a:ext cx="1664716" cy="1109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07" y="4266677"/>
            <a:ext cx="1117330" cy="986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18" t="22420" r="5921" b="22145"/>
          <a:stretch/>
        </p:blipFill>
        <p:spPr>
          <a:xfrm>
            <a:off x="4234828" y="4310953"/>
            <a:ext cx="620939" cy="8125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12" name="ホームベース 11"/>
          <p:cNvSpPr/>
          <p:nvPr/>
        </p:nvSpPr>
        <p:spPr>
          <a:xfrm>
            <a:off x="3615885" y="3068096"/>
            <a:ext cx="3084897" cy="407525"/>
          </a:xfrm>
          <a:prstGeom prst="homePlat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588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ベトナム</a:t>
            </a:r>
            <a:r>
              <a:rPr lang="ja-JP" altLang="en-US" sz="1588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カフェ</a:t>
            </a:r>
          </a:p>
        </p:txBody>
      </p:sp>
      <p:sp>
        <p:nvSpPr>
          <p:cNvPr id="13" name="星 5 12"/>
          <p:cNvSpPr/>
          <p:nvPr/>
        </p:nvSpPr>
        <p:spPr>
          <a:xfrm>
            <a:off x="6001904" y="3152059"/>
            <a:ext cx="276002" cy="239599"/>
          </a:xfrm>
          <a:prstGeom prst="star5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/>
          </a:p>
        </p:txBody>
      </p:sp>
      <p:sp>
        <p:nvSpPr>
          <p:cNvPr id="35" name="角丸四角形 34"/>
          <p:cNvSpPr/>
          <p:nvPr/>
        </p:nvSpPr>
        <p:spPr>
          <a:xfrm>
            <a:off x="5326223" y="1260069"/>
            <a:ext cx="1167736" cy="5040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235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北上市国際</a:t>
            </a:r>
            <a:endParaRPr lang="en-US" altLang="ja-JP" sz="1235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lang="ja-JP" altLang="en-US" sz="1235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交流ルーム</a:t>
            </a:r>
            <a:endParaRPr lang="ja-JP" altLang="en-US" sz="1235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0283" y="5862303"/>
            <a:ext cx="3295739" cy="6333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058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今年の</a:t>
            </a:r>
            <a:r>
              <a:rPr lang="en-US" altLang="ja-JP" sz="1058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『</a:t>
            </a:r>
            <a:r>
              <a:rPr lang="ja-JP" altLang="en-US" sz="1058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ホーンテッドサンタハウス</a:t>
            </a:r>
            <a:r>
              <a:rPr lang="en-US" altLang="ja-JP" sz="1058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』</a:t>
            </a:r>
            <a:r>
              <a:rPr lang="ja-JP" altLang="en-US" sz="1058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は</a:t>
            </a:r>
            <a:r>
              <a:rPr lang="ja-JP" altLang="en-US" sz="1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氷の世界</a:t>
            </a:r>
            <a:r>
              <a:rPr lang="ja-JP" altLang="en-US" sz="1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！</a:t>
            </a:r>
            <a:endParaRPr lang="en-US" altLang="ja-JP" sz="14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1058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サンタ</a:t>
            </a:r>
            <a:r>
              <a:rPr lang="ja-JP" altLang="en-US" sz="1058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さんに会えるかな？お友だちを</a:t>
            </a:r>
            <a:r>
              <a:rPr lang="ja-JP" altLang="en-US" sz="1058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誘って</a:t>
            </a:r>
            <a:endParaRPr lang="en-US" altLang="ja-JP" sz="1058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1058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ホーンテッドハウス</a:t>
            </a:r>
            <a:r>
              <a:rPr lang="ja-JP" altLang="en-US" sz="1058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探検にきてね！</a:t>
            </a:r>
            <a:endParaRPr lang="ja-JP" altLang="en-US" sz="1058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2" name="角丸四角形 31"/>
          <p:cNvSpPr/>
          <p:nvPr/>
        </p:nvSpPr>
        <p:spPr>
          <a:xfrm>
            <a:off x="4336682" y="6049993"/>
            <a:ext cx="1803223" cy="672919"/>
          </a:xfrm>
          <a:prstGeom prst="roundRect">
            <a:avLst>
              <a:gd name="adj" fmla="val 13116"/>
            </a:avLst>
          </a:prstGeom>
          <a:ln w="28575">
            <a:solidFill>
              <a:srgbClr val="00CC9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solidFill>
                  <a:schemeClr val="accent6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「</a:t>
            </a:r>
            <a:r>
              <a:rPr lang="ja-JP" altLang="en-US" sz="1400" dirty="0" smtClean="0">
                <a:solidFill>
                  <a:schemeClr val="accent6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英語でお絵</a:t>
            </a:r>
            <a:r>
              <a:rPr lang="ja-JP" altLang="en-US" sz="1400" dirty="0">
                <a:solidFill>
                  <a:schemeClr val="accent6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か</a:t>
            </a:r>
            <a:r>
              <a:rPr lang="ja-JP" altLang="en-US" sz="1400" dirty="0" smtClean="0">
                <a:solidFill>
                  <a:schemeClr val="accent6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</a:t>
            </a:r>
            <a:r>
              <a:rPr lang="ja-JP" altLang="en-US" sz="1200" dirty="0" smtClean="0">
                <a:solidFill>
                  <a:schemeClr val="accent6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」</a:t>
            </a:r>
            <a:endParaRPr lang="en-US" altLang="ja-JP" sz="600" dirty="0">
              <a:solidFill>
                <a:schemeClr val="accent6">
                  <a:lumMod val="75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lang="en-US" altLang="ja-JP" sz="926" b="1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25</a:t>
            </a:r>
            <a:r>
              <a:rPr lang="ja-JP" altLang="en-US" sz="926" b="1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日</a:t>
            </a:r>
            <a:r>
              <a:rPr lang="ja-JP" altLang="en-US" sz="926" b="1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</a:t>
            </a:r>
            <a:r>
              <a:rPr lang="ja-JP" altLang="en-US" sz="926" b="1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土）　</a:t>
            </a:r>
            <a:r>
              <a:rPr lang="en-US" altLang="ja-JP" sz="926" b="1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13:00</a:t>
            </a:r>
            <a:r>
              <a:rPr lang="ja-JP" altLang="en-US" sz="926" b="1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～</a:t>
            </a:r>
            <a:r>
              <a:rPr lang="en-US" altLang="ja-JP" sz="926" b="1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16:00</a:t>
            </a:r>
          </a:p>
          <a:p>
            <a:pPr algn="ctr"/>
            <a:r>
              <a:rPr lang="en-US" altLang="ja-JP" sz="926" b="1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26</a:t>
            </a:r>
            <a:r>
              <a:rPr lang="ja-JP" altLang="en-US" sz="926" b="1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日（日）　</a:t>
            </a:r>
            <a:r>
              <a:rPr lang="en-US" altLang="ja-JP" sz="926" b="1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12:00</a:t>
            </a:r>
            <a:r>
              <a:rPr lang="ja-JP" altLang="en-US" sz="926" b="1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～</a:t>
            </a:r>
            <a:r>
              <a:rPr lang="en-US" altLang="ja-JP" sz="926" b="1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14:00</a:t>
            </a:r>
            <a:endParaRPr lang="en-US" altLang="ja-JP" sz="926" b="1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7" name="図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4876">
            <a:off x="1746084" y="4467396"/>
            <a:ext cx="622558" cy="622558"/>
          </a:xfrm>
          <a:prstGeom prst="rect">
            <a:avLst/>
          </a:prstGeom>
        </p:spPr>
      </p:pic>
      <p:pic>
        <p:nvPicPr>
          <p:cNvPr id="39" name="図 3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5702">
            <a:off x="878582" y="4908646"/>
            <a:ext cx="553703" cy="799792"/>
          </a:xfrm>
          <a:prstGeom prst="rect">
            <a:avLst/>
          </a:prstGeom>
        </p:spPr>
      </p:pic>
      <p:pic>
        <p:nvPicPr>
          <p:cNvPr id="57" name="図 5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2188" flipH="1">
            <a:off x="2331427" y="5008887"/>
            <a:ext cx="474987" cy="949975"/>
          </a:xfrm>
          <a:prstGeom prst="rect">
            <a:avLst/>
          </a:prstGeom>
        </p:spPr>
      </p:pic>
      <p:pic>
        <p:nvPicPr>
          <p:cNvPr id="58" name="図 5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9973">
            <a:off x="72497" y="4933553"/>
            <a:ext cx="745557" cy="894668"/>
          </a:xfrm>
          <a:prstGeom prst="rect">
            <a:avLst/>
          </a:prstGeom>
        </p:spPr>
      </p:pic>
      <p:pic>
        <p:nvPicPr>
          <p:cNvPr id="60" name="図 59"/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69754">
            <a:off x="3140821" y="7415608"/>
            <a:ext cx="500211" cy="571293"/>
          </a:xfrm>
          <a:prstGeom prst="rect">
            <a:avLst/>
          </a:prstGeom>
        </p:spPr>
      </p:pic>
      <p:sp>
        <p:nvSpPr>
          <p:cNvPr id="43" name="テキスト ボックス 42"/>
          <p:cNvSpPr txBox="1"/>
          <p:nvPr/>
        </p:nvSpPr>
        <p:spPr>
          <a:xfrm>
            <a:off x="72809" y="3086790"/>
            <a:ext cx="3301585" cy="635239"/>
          </a:xfrm>
          <a:prstGeom prst="rect">
            <a:avLst/>
          </a:pr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tabLst>
                <a:tab pos="1974247" algn="l"/>
              </a:tabLst>
            </a:pPr>
            <a:r>
              <a:rPr lang="en-US" altLang="ja-JP" sz="2117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6350" stA="50000" endA="300" endPos="50000" dist="29997" dir="5400000" sy="-100000" algn="bl" rotWithShape="0"/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Haunted SANTA HOUSE</a:t>
            </a:r>
          </a:p>
          <a:p>
            <a:pPr algn="ctr"/>
            <a:r>
              <a:rPr lang="ja-JP" altLang="en-US" sz="1411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ホーンテッドサンタハウス</a:t>
            </a:r>
            <a:endParaRPr lang="ja-JP" altLang="en-US" sz="1411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52" name="図 51"/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2923">
            <a:off x="6128773" y="8214393"/>
            <a:ext cx="515017" cy="587810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6712">
            <a:off x="119868" y="3632961"/>
            <a:ext cx="482642" cy="788629"/>
          </a:xfrm>
          <a:prstGeom prst="rect">
            <a:avLst/>
          </a:prstGeom>
        </p:spPr>
      </p:pic>
      <p:pic>
        <p:nvPicPr>
          <p:cNvPr id="54" name="図 5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200" y="3545138"/>
            <a:ext cx="1536399" cy="995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595080" y="7496555"/>
            <a:ext cx="2742305" cy="2291623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966" y="6535229"/>
            <a:ext cx="1295789" cy="1234239"/>
          </a:xfrm>
          <a:prstGeom prst="rect">
            <a:avLst/>
          </a:prstGeom>
        </p:spPr>
      </p:pic>
      <p:sp>
        <p:nvSpPr>
          <p:cNvPr id="5" name="円/楕円 4"/>
          <p:cNvSpPr/>
          <p:nvPr/>
        </p:nvSpPr>
        <p:spPr>
          <a:xfrm>
            <a:off x="2872920" y="3818815"/>
            <a:ext cx="342054" cy="288302"/>
          </a:xfrm>
          <a:prstGeom prst="ellipse">
            <a:avLst/>
          </a:prstGeom>
          <a:solidFill>
            <a:srgbClr val="FED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/>
          </a:p>
        </p:txBody>
      </p:sp>
      <p:sp>
        <p:nvSpPr>
          <p:cNvPr id="8" name="円/楕円 7"/>
          <p:cNvSpPr/>
          <p:nvPr/>
        </p:nvSpPr>
        <p:spPr>
          <a:xfrm rot="21167095">
            <a:off x="2665028" y="4301247"/>
            <a:ext cx="268842" cy="153198"/>
          </a:xfrm>
          <a:prstGeom prst="ellipse">
            <a:avLst/>
          </a:prstGeom>
          <a:solidFill>
            <a:srgbClr val="FED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/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36790" y="3475621"/>
            <a:ext cx="854137" cy="1564700"/>
          </a:xfrm>
          <a:prstGeom prst="rect">
            <a:avLst/>
          </a:prstGeom>
        </p:spPr>
      </p:pic>
      <p:sp>
        <p:nvSpPr>
          <p:cNvPr id="40" name="角丸四角形 39"/>
          <p:cNvSpPr/>
          <p:nvPr/>
        </p:nvSpPr>
        <p:spPr>
          <a:xfrm>
            <a:off x="4941663" y="6859189"/>
            <a:ext cx="1836508" cy="606752"/>
          </a:xfrm>
          <a:prstGeom prst="roundRect">
            <a:avLst>
              <a:gd name="adj" fmla="val 13116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882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ほかにも</a:t>
            </a:r>
            <a:endParaRPr lang="en-US" altLang="ja-JP" sz="882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11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インターナショナルバザール</a:t>
            </a:r>
            <a:endParaRPr lang="en-US" altLang="ja-JP" sz="1100" dirty="0">
              <a:solidFill>
                <a:srgbClr val="C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882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など、今年も盛りだくさん</a:t>
            </a:r>
            <a:r>
              <a:rPr lang="ja-JP" altLang="en-US" sz="882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！</a:t>
            </a:r>
            <a:endParaRPr lang="en-US" altLang="ja-JP" sz="882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3444648" y="6010253"/>
            <a:ext cx="996696" cy="521864"/>
          </a:xfrm>
          <a:prstGeom prst="ellipse">
            <a:avLst/>
          </a:prstGeom>
          <a:solidFill>
            <a:srgbClr val="00CC9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 smtClean="0">
                <a:latin typeface="+mn-ea"/>
              </a:rPr>
              <a:t>国際交流</a:t>
            </a:r>
            <a:endParaRPr kumimoji="1" lang="en-US" altLang="ja-JP" sz="1000" b="1" dirty="0" smtClean="0">
              <a:latin typeface="+mn-ea"/>
            </a:endParaRPr>
          </a:p>
          <a:p>
            <a:pPr algn="ctr"/>
            <a:r>
              <a:rPr kumimoji="1" lang="ja-JP" altLang="en-US" sz="1000" b="1" dirty="0" smtClean="0">
                <a:latin typeface="+mn-ea"/>
              </a:rPr>
              <a:t>ルーム内</a:t>
            </a:r>
            <a:endParaRPr kumimoji="1" lang="ja-JP" altLang="en-US" sz="2800" b="1" dirty="0">
              <a:latin typeface="+mn-ea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80" t="-1" b="11315"/>
          <a:stretch/>
        </p:blipFill>
        <p:spPr>
          <a:xfrm>
            <a:off x="5877894" y="7390892"/>
            <a:ext cx="900277" cy="716977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623619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-243408" y="350372"/>
            <a:ext cx="6741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11"/>
            <a:r>
              <a:rPr lang="ja-JP" altLang="en-US" sz="2400" b="1" dirty="0">
                <a:ln w="10541" cmpd="sng">
                  <a:solidFill>
                    <a:srgbClr val="E84C22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E84C22">
                        <a:tint val="40000"/>
                        <a:satMod val="250000"/>
                      </a:srgbClr>
                    </a:gs>
                    <a:gs pos="9000">
                      <a:srgbClr val="E84C22">
                        <a:tint val="52000"/>
                        <a:satMod val="300000"/>
                      </a:srgbClr>
                    </a:gs>
                    <a:gs pos="50000">
                      <a:srgbClr val="E84C22">
                        <a:shade val="20000"/>
                        <a:satMod val="300000"/>
                      </a:srgbClr>
                    </a:gs>
                    <a:gs pos="79000">
                      <a:srgbClr val="E84C22">
                        <a:tint val="52000"/>
                        <a:satMod val="300000"/>
                      </a:srgbClr>
                    </a:gs>
                    <a:gs pos="100000">
                      <a:srgbClr val="E84C22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メイリオ" panose="020B0604030504040204" pitchFamily="50" charset="-128"/>
                <a:ea typeface="メイリオ" panose="020B0604030504040204" pitchFamily="50" charset="-128"/>
              </a:rPr>
              <a:t>ベトナム・カフェ メニュー  </a:t>
            </a:r>
            <a:r>
              <a:rPr lang="en-US" altLang="ja-JP" sz="1600" b="1" dirty="0">
                <a:ln w="10541" cmpd="sng">
                  <a:solidFill>
                    <a:srgbClr val="E84C22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E84C22">
                        <a:tint val="40000"/>
                        <a:satMod val="250000"/>
                      </a:srgbClr>
                    </a:gs>
                    <a:gs pos="9000">
                      <a:srgbClr val="E84C22">
                        <a:tint val="52000"/>
                        <a:satMod val="300000"/>
                      </a:srgbClr>
                    </a:gs>
                    <a:gs pos="50000">
                      <a:srgbClr val="E84C22">
                        <a:shade val="20000"/>
                        <a:satMod val="300000"/>
                      </a:srgbClr>
                    </a:gs>
                    <a:gs pos="79000">
                      <a:srgbClr val="E84C22">
                        <a:tint val="52000"/>
                        <a:satMod val="300000"/>
                      </a:srgbClr>
                    </a:gs>
                    <a:gs pos="100000">
                      <a:srgbClr val="E84C22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ndara" panose="020E0502030303020204" pitchFamily="34" charset="0"/>
                <a:ea typeface="メイリオ" panose="020B0604030504040204" pitchFamily="50" charset="-128"/>
              </a:rPr>
              <a:t>Vietnam Café </a:t>
            </a:r>
            <a:r>
              <a:rPr lang="ja-JP" altLang="en-US" sz="1600" b="1" dirty="0">
                <a:ln w="10541" cmpd="sng">
                  <a:solidFill>
                    <a:srgbClr val="E84C22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E84C22">
                        <a:tint val="40000"/>
                        <a:satMod val="250000"/>
                      </a:srgbClr>
                    </a:gs>
                    <a:gs pos="9000">
                      <a:srgbClr val="E84C22">
                        <a:tint val="52000"/>
                        <a:satMod val="300000"/>
                      </a:srgbClr>
                    </a:gs>
                    <a:gs pos="50000">
                      <a:srgbClr val="E84C22">
                        <a:shade val="20000"/>
                        <a:satMod val="300000"/>
                      </a:srgbClr>
                    </a:gs>
                    <a:gs pos="79000">
                      <a:srgbClr val="E84C22">
                        <a:tint val="52000"/>
                        <a:satMod val="300000"/>
                      </a:srgbClr>
                    </a:gs>
                    <a:gs pos="100000">
                      <a:srgbClr val="E84C22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ndara" panose="020E0502030303020204" pitchFamily="34" charset="0"/>
                <a:ea typeface="メイリオ" panose="020B0604030504040204" pitchFamily="50" charset="-128"/>
              </a:rPr>
              <a:t>★ </a:t>
            </a:r>
            <a:r>
              <a:rPr lang="en-US" altLang="ja-JP" sz="1600" b="1" dirty="0">
                <a:ln w="10541" cmpd="sng">
                  <a:solidFill>
                    <a:srgbClr val="E84C22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E84C22">
                        <a:tint val="40000"/>
                        <a:satMod val="250000"/>
                      </a:srgbClr>
                    </a:gs>
                    <a:gs pos="9000">
                      <a:srgbClr val="E84C22">
                        <a:tint val="52000"/>
                        <a:satMod val="300000"/>
                      </a:srgbClr>
                    </a:gs>
                    <a:gs pos="50000">
                      <a:srgbClr val="E84C22">
                        <a:shade val="20000"/>
                        <a:satMod val="300000"/>
                      </a:srgbClr>
                    </a:gs>
                    <a:gs pos="79000">
                      <a:srgbClr val="E84C22">
                        <a:tint val="52000"/>
                        <a:satMod val="300000"/>
                      </a:srgbClr>
                    </a:gs>
                    <a:gs pos="100000">
                      <a:srgbClr val="E84C22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ndara" panose="020E0502030303020204" pitchFamily="34" charset="0"/>
                <a:ea typeface="メイリオ" panose="020B0604030504040204" pitchFamily="50" charset="-128"/>
              </a:rPr>
              <a:t>MENU</a:t>
            </a:r>
          </a:p>
        </p:txBody>
      </p:sp>
      <p:pic>
        <p:nvPicPr>
          <p:cNvPr id="1028" name="Picture 4" descr="Z:\3_事業\イベント\H28(2016)年度イベント\2016ワン・ワールド&amp;学園祭\ベトナムカフェ\メニュー用写真\ベトナム風うどん「フォー」（pho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5" r="5644" b="29078"/>
          <a:stretch/>
        </p:blipFill>
        <p:spPr bwMode="auto">
          <a:xfrm>
            <a:off x="404667" y="824240"/>
            <a:ext cx="3024336" cy="2131293"/>
          </a:xfrm>
          <a:prstGeom prst="round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29" name="Picture 5" descr="Z:\3_事業\イベント\H28(2016)年度イベント\2016ワン・ワールド&amp;学園祭\ベトナムカフェ\メニュー用写真\ベトナム風お好み焼き「バインセオ」（ Banh Xeo）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2" y="2863530"/>
            <a:ext cx="2963787" cy="1975858"/>
          </a:xfrm>
          <a:prstGeom prst="roundRect">
            <a:avLst/>
          </a:prstGeom>
          <a:noFill/>
          <a:ln w="63500" cmpd="thickThin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:\3_事業\イベント\H28(2016)年度イベント\2016ワン・ワールド&amp;学園祭\ベトナムカフェ\メニュー用写真\ベトナム風揚げ春巻き「ネムザン」(Nem Ran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10" y="4806465"/>
            <a:ext cx="3223141" cy="208823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Z:\3_事業\イベント\H28(2016)年度イベント\2016ワン・ワールド&amp;学園祭\ベトナムカフェ\メニュー用写真\ベトナムコーヒー①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930" y="6786884"/>
            <a:ext cx="2328035" cy="155202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/>
          <p:cNvSpPr txBox="1"/>
          <p:nvPr/>
        </p:nvSpPr>
        <p:spPr>
          <a:xfrm>
            <a:off x="494806" y="3268782"/>
            <a:ext cx="3024337" cy="1170884"/>
          </a:xfrm>
          <a:prstGeom prst="rect">
            <a:avLst/>
          </a:prstGeom>
          <a:noFill/>
          <a:ln>
            <a:noFill/>
          </a:ln>
        </p:spPr>
        <p:txBody>
          <a:bodyPr wrap="square" lIns="144000" tIns="108000" rIns="144000" rtlCol="0">
            <a:spAutoFit/>
          </a:bodyPr>
          <a:lstStyle/>
          <a:p>
            <a:pPr algn="r" defTabSz="914411"/>
            <a:r>
              <a:rPr lang="ja-JP" altLang="en-US" sz="2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バインセオ </a:t>
            </a:r>
            <a:r>
              <a:rPr lang="en-US" altLang="ja-JP" sz="1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–</a:t>
            </a:r>
            <a:r>
              <a:rPr lang="ja-JP" altLang="en-US" sz="1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Ban</a:t>
            </a:r>
            <a:r>
              <a:rPr lang="ja-JP" altLang="en-US" sz="1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400" b="1" dirty="0" err="1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Xeo</a:t>
            </a:r>
            <a:r>
              <a:rPr lang="en-US" altLang="ja-JP" sz="1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endParaRPr lang="en-US" altLang="ja-JP" b="1" dirty="0">
              <a:solidFill>
                <a:srgbClr val="E84C22">
                  <a:lumMod val="50000"/>
                </a:srgb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 defTabSz="914411"/>
            <a:r>
              <a:rPr lang="ja-JP" altLang="en-US" sz="16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ベトナム風お好み焼き</a:t>
            </a:r>
            <a:r>
              <a:rPr lang="ja-JP" altLang="en-US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b="1" dirty="0">
              <a:solidFill>
                <a:srgbClr val="E84C22">
                  <a:lumMod val="50000"/>
                </a:srgb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 defTabSz="914411"/>
            <a:r>
              <a:rPr lang="ja-JP" altLang="en-US" sz="2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￥</a:t>
            </a:r>
            <a:r>
              <a:rPr lang="en-US" altLang="ja-JP" sz="2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200</a:t>
            </a:r>
            <a:endParaRPr lang="ja-JP" altLang="en-US" sz="2400" b="1" dirty="0">
              <a:solidFill>
                <a:srgbClr val="E84C22">
                  <a:lumMod val="50000"/>
                </a:srgb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373135" y="7271076"/>
            <a:ext cx="2808312" cy="955440"/>
          </a:xfrm>
          <a:prstGeom prst="rect">
            <a:avLst/>
          </a:prstGeom>
          <a:noFill/>
          <a:ln>
            <a:noFill/>
          </a:ln>
        </p:spPr>
        <p:txBody>
          <a:bodyPr wrap="square" lIns="144000" tIns="108000" rIns="144000" rtlCol="0">
            <a:spAutoFit/>
          </a:bodyPr>
          <a:lstStyle/>
          <a:p>
            <a:pPr algn="r" defTabSz="914411"/>
            <a:r>
              <a:rPr lang="ja-JP" altLang="en-US" sz="2400" b="1" dirty="0">
                <a:solidFill>
                  <a:srgbClr val="B22600">
                    <a:lumMod val="75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ベトナムコーヒー</a:t>
            </a:r>
            <a:r>
              <a:rPr lang="ja-JP" altLang="en-US" sz="2800" b="1" dirty="0">
                <a:solidFill>
                  <a:srgbClr val="B22600">
                    <a:lumMod val="75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2800" b="1" dirty="0">
              <a:solidFill>
                <a:srgbClr val="B22600">
                  <a:lumMod val="75000"/>
                </a:srgb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 defTabSz="914411"/>
            <a:r>
              <a:rPr lang="ja-JP" altLang="en-US" sz="2400" b="1" dirty="0">
                <a:solidFill>
                  <a:srgbClr val="B22600">
                    <a:lumMod val="75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￥</a:t>
            </a:r>
            <a:r>
              <a:rPr lang="en-US" altLang="ja-JP" sz="2400" b="1" dirty="0">
                <a:solidFill>
                  <a:srgbClr val="B22600">
                    <a:lumMod val="75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endParaRPr lang="ja-JP" altLang="en-US" sz="2400" b="1" dirty="0">
              <a:solidFill>
                <a:srgbClr val="B22600">
                  <a:lumMod val="75000"/>
                </a:srgb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Picture 3" descr="C:\Users\STAFF\Desktop\94918241_o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9" r="12529"/>
          <a:stretch/>
        </p:blipFill>
        <p:spPr bwMode="auto">
          <a:xfrm rot="1110333">
            <a:off x="5194898" y="1994332"/>
            <a:ext cx="470370" cy="470370"/>
          </a:xfrm>
          <a:prstGeom prst="star5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Z:\3_事業\イベント\H28(2016)年度イベント\2016ワン・ワールド&amp;学園祭\ベトナムカフェ\メニュー用写真\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305" y="363071"/>
            <a:ext cx="540195" cy="36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STAFF\Desktop\94920607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2" r="14302"/>
          <a:stretch/>
        </p:blipFill>
        <p:spPr bwMode="auto">
          <a:xfrm rot="20706733">
            <a:off x="810954" y="7104417"/>
            <a:ext cx="485406" cy="485406"/>
          </a:xfrm>
          <a:prstGeom prst="star5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STAFF\Desktop\94920607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2" r="14302"/>
          <a:stretch/>
        </p:blipFill>
        <p:spPr bwMode="auto">
          <a:xfrm rot="2289089">
            <a:off x="5606562" y="5943080"/>
            <a:ext cx="485406" cy="485406"/>
          </a:xfrm>
          <a:prstGeom prst="star5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STAFF\Desktop\94920607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2" r="14302"/>
          <a:stretch/>
        </p:blipFill>
        <p:spPr bwMode="auto">
          <a:xfrm rot="20687036">
            <a:off x="5833975" y="1155783"/>
            <a:ext cx="485406" cy="485406"/>
          </a:xfrm>
          <a:prstGeom prst="star5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STAFF\Desktop\94918241_o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9" r="12529"/>
          <a:stretch/>
        </p:blipFill>
        <p:spPr bwMode="auto">
          <a:xfrm rot="1542646">
            <a:off x="6033297" y="4855206"/>
            <a:ext cx="748679" cy="748679"/>
          </a:xfrm>
          <a:prstGeom prst="star5">
            <a:avLst>
              <a:gd name="adj" fmla="val 15931"/>
              <a:gd name="hf" fmla="val 105146"/>
              <a:gd name="vf" fmla="val 11055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STAFF\Desktop\94918241_o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9" r="12529"/>
          <a:stretch/>
        </p:blipFill>
        <p:spPr bwMode="auto">
          <a:xfrm rot="1281817">
            <a:off x="188640" y="3723372"/>
            <a:ext cx="470370" cy="470370"/>
          </a:xfrm>
          <a:prstGeom prst="star5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3413738" y="1286477"/>
            <a:ext cx="2377518" cy="1140106"/>
          </a:xfrm>
          <a:prstGeom prst="rect">
            <a:avLst/>
          </a:prstGeom>
          <a:noFill/>
        </p:spPr>
        <p:txBody>
          <a:bodyPr wrap="square" lIns="144000" tIns="108000" rIns="144000" rtlCol="0">
            <a:spAutoFit/>
          </a:bodyPr>
          <a:lstStyle/>
          <a:p>
            <a:pPr defTabSz="914411"/>
            <a:r>
              <a:rPr lang="ja-JP" altLang="en-US" sz="2400" b="1" dirty="0">
                <a:solidFill>
                  <a:srgbClr val="B22600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フォー </a:t>
            </a:r>
            <a:r>
              <a:rPr lang="en-US" altLang="ja-JP" sz="1400" b="1" dirty="0">
                <a:solidFill>
                  <a:srgbClr val="B22600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sz="1400" b="1" dirty="0">
                <a:solidFill>
                  <a:srgbClr val="B22600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400" b="1" dirty="0">
                <a:solidFill>
                  <a:srgbClr val="B22600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Pho -</a:t>
            </a:r>
          </a:p>
          <a:p>
            <a:pPr defTabSz="914411"/>
            <a:r>
              <a:rPr lang="ja-JP" altLang="en-US" sz="1600" b="1" dirty="0">
                <a:solidFill>
                  <a:srgbClr val="B22600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ベトナム風うどん　</a:t>
            </a:r>
            <a:endParaRPr lang="en-US" altLang="ja-JP" sz="1600" b="1" dirty="0">
              <a:solidFill>
                <a:srgbClr val="B22600">
                  <a:lumMod val="50000"/>
                </a:srgb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914411"/>
            <a:r>
              <a:rPr lang="ja-JP" altLang="en-US" sz="2400" b="1" dirty="0">
                <a:solidFill>
                  <a:srgbClr val="B22600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￥</a:t>
            </a:r>
            <a:r>
              <a:rPr lang="en-US" altLang="ja-JP" sz="2400" b="1" dirty="0">
                <a:solidFill>
                  <a:srgbClr val="B22600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200</a:t>
            </a:r>
            <a:endParaRPr lang="ja-JP" altLang="en-US" sz="2400" b="1" dirty="0">
              <a:solidFill>
                <a:srgbClr val="B22600">
                  <a:lumMod val="50000"/>
                </a:srgb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角丸四角形 2"/>
          <p:cNvSpPr/>
          <p:nvPr/>
        </p:nvSpPr>
        <p:spPr>
          <a:xfrm>
            <a:off x="4063308" y="6481359"/>
            <a:ext cx="1400882" cy="100811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11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413738" y="5267903"/>
            <a:ext cx="3142222" cy="1170884"/>
          </a:xfrm>
          <a:prstGeom prst="rect">
            <a:avLst/>
          </a:prstGeom>
          <a:noFill/>
        </p:spPr>
        <p:txBody>
          <a:bodyPr wrap="square" lIns="144000" tIns="108000" rIns="144000" rtlCol="0">
            <a:spAutoFit/>
          </a:bodyPr>
          <a:lstStyle/>
          <a:p>
            <a:pPr defTabSz="914411"/>
            <a:r>
              <a:rPr lang="ja-JP" altLang="en-US" sz="2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ネムザン</a:t>
            </a:r>
            <a:r>
              <a:rPr lang="en-US" altLang="ja-JP" sz="1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en-US" altLang="ja-JP" sz="1400" b="1" dirty="0" err="1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Nem</a:t>
            </a:r>
            <a:r>
              <a:rPr lang="ja-JP" altLang="en-US" sz="1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Ran-</a:t>
            </a:r>
          </a:p>
          <a:p>
            <a:pPr defTabSz="914411"/>
            <a:r>
              <a:rPr lang="ja-JP" altLang="en-US" sz="16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ベトナム風揚げ春巻き</a:t>
            </a:r>
            <a:r>
              <a:rPr lang="ja-JP" altLang="en-US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b="1" dirty="0">
              <a:solidFill>
                <a:srgbClr val="E84C22">
                  <a:lumMod val="50000"/>
                </a:srgb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914411"/>
            <a:r>
              <a:rPr lang="ja-JP" altLang="en-US" sz="2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￥</a:t>
            </a:r>
            <a:r>
              <a:rPr lang="en-US" altLang="ja-JP" sz="2400" b="1" dirty="0">
                <a:solidFill>
                  <a:srgbClr val="E84C22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200</a:t>
            </a:r>
            <a:endParaRPr lang="ja-JP" altLang="en-US" sz="2400" b="1" dirty="0">
              <a:solidFill>
                <a:srgbClr val="E84C22">
                  <a:lumMod val="50000"/>
                </a:srgb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32" name="Picture 8" descr="Z:\3_事業\イベント\H28(2016)年度イベント\2016ワン・ワールド&amp;学園祭\ベトナムカフェ\メニュー用写真\ベトナムコーヒー④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7" t="22730" r="7137" b="23018"/>
          <a:stretch/>
        </p:blipFill>
        <p:spPr bwMode="auto">
          <a:xfrm>
            <a:off x="4181449" y="6570862"/>
            <a:ext cx="1164600" cy="74082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-20828" y="263"/>
            <a:ext cx="6890132" cy="1756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11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0" y="8534283"/>
            <a:ext cx="6890132" cy="976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11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88682" y="8768714"/>
            <a:ext cx="6741368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11"/>
            <a:r>
              <a:rPr lang="ja-JP" altLang="en-US" sz="2117" b="1" dirty="0">
                <a:ln w="10541" cmpd="sng">
                  <a:solidFill>
                    <a:srgbClr val="E84C22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E84C22">
                        <a:tint val="40000"/>
                        <a:satMod val="250000"/>
                      </a:srgbClr>
                    </a:gs>
                    <a:gs pos="9000">
                      <a:srgbClr val="E84C22">
                        <a:tint val="52000"/>
                        <a:satMod val="300000"/>
                      </a:srgbClr>
                    </a:gs>
                    <a:gs pos="50000">
                      <a:srgbClr val="E84C22">
                        <a:shade val="20000"/>
                        <a:satMod val="300000"/>
                      </a:srgbClr>
                    </a:gs>
                    <a:gs pos="79000">
                      <a:srgbClr val="E84C22">
                        <a:tint val="52000"/>
                        <a:satMod val="300000"/>
                      </a:srgbClr>
                    </a:gs>
                    <a:gs pos="100000">
                      <a:srgbClr val="E84C22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メイリオ" panose="020B0604030504040204" pitchFamily="50" charset="-128"/>
                <a:ea typeface="メイリオ" panose="020B0604030504040204" pitchFamily="50" charset="-128"/>
              </a:rPr>
              <a:t>インターナショナル バザール</a:t>
            </a:r>
            <a:endParaRPr lang="en-US" altLang="ja-JP" sz="1588" b="1" dirty="0">
              <a:ln w="10541" cmpd="sng">
                <a:solidFill>
                  <a:srgbClr val="E84C22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E84C22">
                      <a:tint val="40000"/>
                      <a:satMod val="250000"/>
                    </a:srgbClr>
                  </a:gs>
                  <a:gs pos="9000">
                    <a:srgbClr val="E84C22">
                      <a:tint val="52000"/>
                      <a:satMod val="300000"/>
                    </a:srgbClr>
                  </a:gs>
                  <a:gs pos="50000">
                    <a:srgbClr val="E84C22">
                      <a:shade val="20000"/>
                      <a:satMod val="300000"/>
                    </a:srgbClr>
                  </a:gs>
                  <a:gs pos="79000">
                    <a:srgbClr val="E84C22">
                      <a:tint val="52000"/>
                      <a:satMod val="300000"/>
                    </a:srgbClr>
                  </a:gs>
                  <a:gs pos="100000">
                    <a:srgbClr val="E84C22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ndara" panose="020E0502030303020204" pitchFamily="34" charset="0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flipH="1">
            <a:off x="987681" y="9220715"/>
            <a:ext cx="6151254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588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ドライマンゴー</a:t>
            </a:r>
            <a:r>
              <a:rPr lang="en-US" altLang="ja-JP" sz="1588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…\200</a:t>
            </a:r>
            <a:r>
              <a:rPr lang="ja-JP" altLang="en-US" sz="1588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緑豆菓子</a:t>
            </a:r>
            <a:r>
              <a:rPr lang="en-US" altLang="ja-JP" sz="1588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…\200</a:t>
            </a:r>
            <a:r>
              <a:rPr lang="ja-JP" altLang="en-US" sz="1588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588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588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ハンドメイドのメッセージカード</a:t>
            </a:r>
            <a:r>
              <a:rPr lang="en-US" altLang="ja-JP" sz="1588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…\100</a:t>
            </a:r>
            <a:r>
              <a:rPr lang="ja-JP" altLang="en-US" sz="1588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35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などを販売しています！</a:t>
            </a:r>
          </a:p>
        </p:txBody>
      </p:sp>
      <p:sp>
        <p:nvSpPr>
          <p:cNvPr id="6" name="円形吹き出し 5"/>
          <p:cNvSpPr/>
          <p:nvPr/>
        </p:nvSpPr>
        <p:spPr>
          <a:xfrm>
            <a:off x="116206" y="8292322"/>
            <a:ext cx="1520114" cy="723911"/>
          </a:xfrm>
          <a:prstGeom prst="wedgeEllipseCallout">
            <a:avLst>
              <a:gd name="adj1" fmla="val 53654"/>
              <a:gd name="adj2" fmla="val 43019"/>
            </a:avLst>
          </a:prstGeom>
          <a:ln w="38100">
            <a:solidFill>
              <a:schemeClr val="accent6"/>
            </a:solidFill>
            <a:prstDash val="sys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0649" tIns="40325" rIns="80649" bIns="403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11" b="1" dirty="0">
                <a:solidFill>
                  <a:schemeClr val="accent6"/>
                </a:solidFill>
              </a:rPr>
              <a:t>おみやげにどうぞ！</a:t>
            </a:r>
          </a:p>
        </p:txBody>
      </p:sp>
      <p:pic>
        <p:nvPicPr>
          <p:cNvPr id="30" name="Picture 9" descr="Z:\3_事業\イベント\H28(2016)年度イベント\2016ワン・ワールド&amp;学園祭\ベトナムカフェ\メニュー用写真\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847" y="8769298"/>
            <a:ext cx="540195" cy="36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26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.potx" id="{3F8E5C06-014F-4A13-A3C7-E133BECAFD1E}" vid="{BD152B00-4CFD-4022-8208-530F7579D794}"/>
    </a:ext>
  </a:extLst>
</a:theme>
</file>

<file path=ppt/theme/theme2.xml><?xml version="1.0" encoding="utf-8"?>
<a:theme xmlns:a="http://schemas.openxmlformats.org/drawingml/2006/main" name="Office ​​テーマ">
  <a:themeElements>
    <a:clrScheme name="赤味がかったオレンジ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インセット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53</Template>
  <TotalTime>1437</TotalTime>
  <Words>183</Words>
  <Application>Microsoft Office PowerPoint</Application>
  <PresentationFormat>A4 210 x 297 mm</PresentationFormat>
  <Paragraphs>52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5" baseType="lpstr">
      <vt:lpstr>HGP創英角ｺﾞｼｯｸUB</vt:lpstr>
      <vt:lpstr>HGP創英角ﾎﾟｯﾌﾟ体</vt:lpstr>
      <vt:lpstr>HGSｺﾞｼｯｸE</vt:lpstr>
      <vt:lpstr>HGS創英角ﾎﾟｯﾌﾟ体</vt:lpstr>
      <vt:lpstr>ＭＳ Ｐゴシック</vt:lpstr>
      <vt:lpstr>メイリオ</vt:lpstr>
      <vt:lpstr>Arial</vt:lpstr>
      <vt:lpstr>Calibri</vt:lpstr>
      <vt:lpstr>Calibri Light</vt:lpstr>
      <vt:lpstr>Candara</vt:lpstr>
      <vt:lpstr>Wingdings</vt:lpstr>
      <vt:lpstr>ガイド入りテンプレートサンプル20130531三木さん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staff</dc:creator>
  <cp:lastModifiedBy>STAFF</cp:lastModifiedBy>
  <cp:revision>681</cp:revision>
  <cp:lastPrinted>2017-11-21T03:01:59Z</cp:lastPrinted>
  <dcterms:created xsi:type="dcterms:W3CDTF">2013-08-07T01:20:38Z</dcterms:created>
  <dcterms:modified xsi:type="dcterms:W3CDTF">2017-11-21T04:15:51Z</dcterms:modified>
</cp:coreProperties>
</file>