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8" r:id="rId2"/>
    <p:sldId id="267" r:id="rId3"/>
  </p:sldIdLst>
  <p:sldSz cx="6858000" cy="9906000" type="A4"/>
  <p:notesSz cx="9926638" cy="67976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000"/>
    <a:srgbClr val="92D050"/>
    <a:srgbClr val="ED9A05"/>
    <a:srgbClr val="9966FF"/>
    <a:srgbClr val="336600"/>
    <a:srgbClr val="FF6600"/>
    <a:srgbClr val="FF3300"/>
    <a:srgbClr val="CC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8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2460" y="42"/>
      </p:cViewPr>
      <p:guideLst>
        <p:guide orient="horz" pos="3120"/>
        <p:guide pos="2160"/>
        <p:guide orient="horz" pos="31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4"/>
            <a:ext cx="4302625" cy="340266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1699" y="4"/>
            <a:ext cx="4302625" cy="340266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712443AF-29B2-4024-9B69-58F303E7B57C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6457412"/>
            <a:ext cx="4302625" cy="340266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1699" y="6457412"/>
            <a:ext cx="4302625" cy="340266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85FBA881-7726-4801-B18F-0ADA366DD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801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4"/>
            <a:ext cx="4302625" cy="340266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1701" y="4"/>
            <a:ext cx="4302625" cy="340266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fld id="{2A7CB979-7016-409B-873A-048FE9678359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79875" y="509588"/>
            <a:ext cx="1766888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7" rIns="91435" bIns="457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203" y="3228714"/>
            <a:ext cx="7942240" cy="3059118"/>
          </a:xfrm>
          <a:prstGeom prst="rect">
            <a:avLst/>
          </a:prstGeom>
        </p:spPr>
        <p:txBody>
          <a:bodyPr vert="horz" lIns="91435" tIns="45717" rIns="91435" bIns="45717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6456329"/>
            <a:ext cx="4302625" cy="340264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1701" y="6456329"/>
            <a:ext cx="4302625" cy="340264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fld id="{BADA7BDB-D436-474D-92AA-FFAB515D78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8194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A7BDB-D436-474D-92AA-FFAB515D7810}" type="slidenum">
              <a:rPr lang="ja-JP" altLang="en-US" smtClean="0">
                <a:solidFill>
                  <a:prstClr val="black"/>
                </a:solidFill>
              </a:rPr>
              <a:pPr/>
              <a:t>1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88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A7BDB-D436-474D-92AA-FFAB515D781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786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48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37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66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53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22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5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56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935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365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30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95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72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microsoft.com/office/2007/relationships/hdphoto" Target="../media/hdphoto1.wdp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103853"/>
            <a:ext cx="6858000" cy="769441"/>
          </a:xfrm>
          <a:prstGeom prst="rect">
            <a:avLst/>
          </a:prstGeom>
          <a:solidFill>
            <a:srgbClr val="BCEAD8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平成</a:t>
            </a:r>
            <a:r>
              <a:rPr lang="en-US" altLang="ja-JP" sz="20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n-US" altLang="ja-JP" sz="2000" spc="-3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sz="20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年度  北上市インターナショナルスクール事業</a:t>
            </a:r>
            <a:endParaRPr lang="en-US" altLang="ja-JP" sz="2000" spc="-300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4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イングリッシュパーク　初めてクラス</a:t>
            </a:r>
            <a:r>
              <a:rPr lang="en-US" altLang="ja-JP" sz="24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24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年生・</a:t>
            </a:r>
            <a:r>
              <a:rPr lang="en-US" altLang="ja-JP" sz="24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年生</a:t>
            </a:r>
            <a:endParaRPr lang="ja-JP" altLang="ja-JP" sz="2400" spc="-3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230908" y="5192123"/>
            <a:ext cx="6369804" cy="3773688"/>
            <a:chOff x="145183" y="4947651"/>
            <a:chExt cx="6369804" cy="3527967"/>
          </a:xfrm>
        </p:grpSpPr>
        <p:sp>
          <p:nvSpPr>
            <p:cNvPr id="57" name="角丸四角形 56"/>
            <p:cNvSpPr/>
            <p:nvPr/>
          </p:nvSpPr>
          <p:spPr>
            <a:xfrm>
              <a:off x="1447800" y="4953000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② </a:t>
              </a:r>
              <a:r>
                <a:rPr lang="en-US" altLang="ja-JP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6/10</a:t>
              </a:r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（土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飲み物の単語の</a:t>
              </a:r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発音練習</a:t>
              </a:r>
              <a:endParaRPr lang="en-US" altLang="ja-JP" sz="8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58" name="角丸四角形 57"/>
            <p:cNvSpPr/>
            <p:nvPr/>
          </p:nvSpPr>
          <p:spPr>
            <a:xfrm>
              <a:off x="2719387" y="4953000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③ </a:t>
              </a:r>
              <a:r>
                <a:rPr lang="en-US" altLang="ja-JP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6/1</a:t>
              </a:r>
              <a:r>
                <a:rPr lang="en-US" altLang="ja-JP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</a:t>
              </a:r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デザート、スイーツの発音練習。絵カードを</a:t>
              </a:r>
              <a:r>
                <a:rPr lang="ja-JP" altLang="en-US" sz="800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使</a:t>
              </a:r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ってレストランメニューを作成。</a:t>
              </a:r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9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9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59" name="角丸四角形 58"/>
            <p:cNvSpPr/>
            <p:nvPr/>
          </p:nvSpPr>
          <p:spPr>
            <a:xfrm>
              <a:off x="3995737" y="4953000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④ </a:t>
              </a:r>
              <a:r>
                <a:rPr lang="en-US" altLang="ja-JP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１</a:t>
              </a:r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レストランのロールプレイ。お客と店員の会話練習をして実践。</a:t>
              </a:r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60" name="角丸四角形 59"/>
            <p:cNvSpPr/>
            <p:nvPr/>
          </p:nvSpPr>
          <p:spPr>
            <a:xfrm>
              <a:off x="5281500" y="4947651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⑤ </a:t>
              </a:r>
              <a:r>
                <a:rPr lang="en-US" altLang="ja-JP" sz="1000" b="1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7/1</a:t>
              </a:r>
              <a:r>
                <a:rPr lang="en-US" altLang="ja-JP" sz="1000" b="1" dirty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5</a:t>
              </a:r>
              <a:r>
                <a:rPr lang="ja-JP" altLang="en-US" sz="1000" b="1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800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スポーツの単語練習</a:t>
              </a:r>
              <a:endParaRPr lang="en-US" altLang="ja-JP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6" name="角丸四角形 75"/>
            <p:cNvSpPr/>
            <p:nvPr/>
          </p:nvSpPr>
          <p:spPr>
            <a:xfrm>
              <a:off x="166825" y="5838825"/>
              <a:ext cx="1247638" cy="847725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⑥ </a:t>
              </a:r>
              <a:r>
                <a:rPr lang="en-US" altLang="ja-JP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7/2</a:t>
              </a:r>
              <a:r>
                <a:rPr lang="en-US" altLang="ja-JP" sz="1000" b="1" dirty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</a:t>
              </a:r>
              <a:r>
                <a:rPr lang="ja-JP" altLang="en-US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FF9933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ja-JP" altLang="en-US" sz="800" dirty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楽器</a:t>
              </a:r>
              <a:r>
                <a:rPr lang="ja-JP" altLang="en-US" sz="800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の単語練習とスポーツの復習。「できる</a:t>
              </a:r>
              <a:r>
                <a:rPr lang="en-US" altLang="ja-JP" sz="800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/</a:t>
              </a:r>
              <a:r>
                <a:rPr lang="ja-JP" altLang="en-US" sz="800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できない」の表現。</a:t>
              </a:r>
              <a:endParaRPr lang="en-US" altLang="ja-JP" sz="800" dirty="0" smtClean="0">
                <a:solidFill>
                  <a:srgbClr val="FFC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FFC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7" name="角丸四角形 76"/>
            <p:cNvSpPr/>
            <p:nvPr/>
          </p:nvSpPr>
          <p:spPr>
            <a:xfrm>
              <a:off x="1447800" y="5838825"/>
              <a:ext cx="1233487" cy="847725"/>
            </a:xfrm>
            <a:prstGeom prst="roundRect">
              <a:avLst/>
            </a:prstGeom>
            <a:noFill/>
            <a:ln w="254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⑦ </a:t>
              </a:r>
              <a:r>
                <a:rPr lang="en-US" altLang="ja-JP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8/19</a:t>
              </a:r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（土）</a:t>
              </a:r>
              <a:endParaRPr lang="en-US" altLang="ja-JP" sz="1000" b="1" dirty="0" smtClean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lvl="0"/>
              <a:r>
                <a:rPr lang="ja-JP" altLang="en-US" sz="800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家族を紹介するために必要な単語の練習。職業の種類。</a:t>
              </a:r>
              <a:endParaRPr lang="en-US" altLang="ja-JP" sz="800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8" name="角丸四角形 77"/>
            <p:cNvSpPr/>
            <p:nvPr/>
          </p:nvSpPr>
          <p:spPr>
            <a:xfrm>
              <a:off x="2719387" y="5838825"/>
              <a:ext cx="1233487" cy="847725"/>
            </a:xfrm>
            <a:prstGeom prst="round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>
              <a:normAutofit/>
            </a:bodyPr>
            <a:lstStyle/>
            <a:p>
              <a:pPr algn="ctr"/>
              <a:endParaRPr lang="en-US" altLang="ja-JP" sz="1000" b="1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⑧ </a:t>
              </a:r>
              <a:r>
                <a:rPr lang="en-US" altLang="ja-JP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8/2</a:t>
              </a:r>
              <a:r>
                <a:rPr lang="en-US" altLang="ja-JP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</a:t>
              </a:r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lvl="0"/>
              <a:r>
                <a:rPr lang="en-US" altLang="ja-JP" sz="800" dirty="0" err="1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He/She</a:t>
              </a:r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を用いて家族が好きなものを紹介。家族のポスター制作。</a:t>
              </a:r>
              <a:endParaRPr lang="en-US" altLang="ja-JP" sz="800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9" name="角丸四角形 78"/>
            <p:cNvSpPr/>
            <p:nvPr/>
          </p:nvSpPr>
          <p:spPr>
            <a:xfrm>
              <a:off x="3995737" y="5838825"/>
              <a:ext cx="1233487" cy="847725"/>
            </a:xfrm>
            <a:prstGeom prst="round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⑨ </a:t>
              </a:r>
              <a:r>
                <a:rPr lang="en-US" altLang="ja-JP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9/</a:t>
              </a:r>
              <a:r>
                <a:rPr lang="en-US" altLang="ja-JP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</a:t>
              </a:r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en-US" altLang="ja-JP" sz="800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Can</a:t>
              </a:r>
              <a:r>
                <a:rPr lang="ja-JP" altLang="en-US" sz="800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を用いて家族ができることを紹介。家族ポスターを完成させる</a:t>
              </a:r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。</a:t>
              </a:r>
              <a:endParaRPr lang="en-US" altLang="ja-JP" sz="800" dirty="0" smtClean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0" name="角丸四角形 79"/>
            <p:cNvSpPr/>
            <p:nvPr/>
          </p:nvSpPr>
          <p:spPr>
            <a:xfrm>
              <a:off x="5272087" y="5838825"/>
              <a:ext cx="1233487" cy="847725"/>
            </a:xfrm>
            <a:prstGeom prst="round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⑩ </a:t>
              </a:r>
              <a:r>
                <a:rPr lang="en-US" altLang="ja-JP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9/</a:t>
              </a:r>
              <a:r>
                <a:rPr lang="en-US" altLang="ja-JP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</a:t>
              </a:r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家族</a:t>
              </a:r>
              <a:r>
                <a:rPr lang="ja-JP" altLang="en-US" sz="800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を紹介するために必要な単語</a:t>
              </a:r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の</a:t>
              </a:r>
              <a:r>
                <a:rPr lang="ja-JP" altLang="en-US" sz="800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復習</a:t>
              </a:r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。家族紹介ポスターを発表。</a:t>
              </a:r>
              <a:endParaRPr lang="en-US" altLang="ja-JP" sz="800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1" name="角丸四角形 80"/>
            <p:cNvSpPr/>
            <p:nvPr/>
          </p:nvSpPr>
          <p:spPr>
            <a:xfrm>
              <a:off x="145183" y="6724649"/>
              <a:ext cx="1247638" cy="847725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t"/>
            <a:lstStyle/>
            <a:p>
              <a:pPr algn="ctr" fontAlgn="t"/>
              <a:r>
                <a:rPr lang="ja-JP" altLang="en-US" sz="1000" b="1" dirty="0" smtClean="0">
                  <a:solidFill>
                    <a:srgbClr val="C0504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⑪ </a:t>
              </a:r>
              <a:r>
                <a:rPr lang="en-US" altLang="ja-JP" sz="1000" b="1" dirty="0" smtClean="0">
                  <a:solidFill>
                    <a:srgbClr val="C0504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11/11</a:t>
              </a:r>
              <a:r>
                <a:rPr lang="ja-JP" altLang="en-US" sz="1000" b="1" dirty="0" smtClean="0">
                  <a:solidFill>
                    <a:srgbClr val="C0504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（土）</a:t>
              </a:r>
              <a:endParaRPr lang="en-US" altLang="ja-JP" sz="1000" b="1" dirty="0" smtClean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fontAlgn="t"/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カードゲーム。北上のお気に入りの場所３カ所を絵に描く。</a:t>
              </a:r>
              <a:endParaRPr lang="ja-JP" altLang="en-US" sz="800" dirty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2" name="角丸四角形 81"/>
            <p:cNvSpPr/>
            <p:nvPr/>
          </p:nvSpPr>
          <p:spPr>
            <a:xfrm>
              <a:off x="1447800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⑫ </a:t>
              </a:r>
              <a:r>
                <a:rPr lang="en-US" altLang="ja-JP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11/1</a:t>
              </a:r>
              <a:r>
                <a:rPr lang="en-US" altLang="ja-JP" sz="1000" b="1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北上のお気に入りの場所を描き、ポスターを作る。そこでできることや</a:t>
              </a:r>
              <a:r>
                <a:rPr lang="ja-JP" altLang="en-US" sz="800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買</a:t>
              </a:r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えるものなどを紹介。</a:t>
              </a:r>
              <a:endParaRPr lang="en-US" altLang="ja-JP" sz="800" dirty="0" smtClean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3" name="角丸四角形 82"/>
            <p:cNvSpPr/>
            <p:nvPr/>
          </p:nvSpPr>
          <p:spPr>
            <a:xfrm>
              <a:off x="2719387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⑬ </a:t>
              </a:r>
              <a:r>
                <a:rPr lang="en-US" altLang="ja-JP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</a:t>
              </a:r>
              <a:r>
                <a:rPr lang="en-US" altLang="ja-JP" sz="1000" b="1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　</a:t>
              </a:r>
              <a:endParaRPr lang="en-US" altLang="ja-JP" sz="1000" b="1" dirty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命令形で指示を出す練習。方向を示す単語。グループごとにスペースシップ（宇宙船）を制作。</a:t>
              </a:r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lang="en-US" altLang="ja-JP" sz="800" dirty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4" name="角丸四角形 83"/>
            <p:cNvSpPr/>
            <p:nvPr/>
          </p:nvSpPr>
          <p:spPr>
            <a:xfrm>
              <a:off x="3995737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⑭ </a:t>
              </a:r>
              <a:r>
                <a:rPr lang="en-US" altLang="ja-JP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12/9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</a:p>
            <a:p>
              <a:pPr algn="ctr"/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命令形（指示をだす）と、方向を示す単語の復習。グループのスペースシップを完成させる。</a:t>
              </a:r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lang="ja-JP" altLang="en-US" sz="800" dirty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5" name="角丸四角形 84"/>
            <p:cNvSpPr/>
            <p:nvPr/>
          </p:nvSpPr>
          <p:spPr>
            <a:xfrm>
              <a:off x="5272087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⑮ </a:t>
              </a:r>
              <a:r>
                <a:rPr lang="en-US" altLang="ja-JP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12/1</a:t>
              </a:r>
              <a:r>
                <a:rPr lang="en-US" altLang="ja-JP" sz="1000" b="1" dirty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</a:t>
              </a:r>
              <a:r>
                <a:rPr lang="ja-JP" altLang="en-US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クッキングの予習。ハムとチーズのホットサンドの材料や手順、調理器具を確認、練習。</a:t>
              </a:r>
              <a:endParaRPr lang="en-US" altLang="ja-JP" sz="800" dirty="0" smtClean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6" name="角丸四角形 85"/>
            <p:cNvSpPr/>
            <p:nvPr/>
          </p:nvSpPr>
          <p:spPr>
            <a:xfrm>
              <a:off x="166825" y="7610475"/>
              <a:ext cx="1247638" cy="847725"/>
            </a:xfrm>
            <a:prstGeom prst="round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⑯ </a:t>
              </a:r>
              <a:r>
                <a:rPr lang="en-US" altLang="ja-JP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1/13</a:t>
              </a:r>
              <a:r>
                <a:rPr lang="ja-JP" altLang="en-US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調理実でハムとチーズのホットサンド作り。トマトスープも一緒に試食。</a:t>
              </a:r>
              <a:endParaRPr lang="en-US" altLang="ja-JP" sz="800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7" name="角丸四角形 86"/>
            <p:cNvSpPr/>
            <p:nvPr/>
          </p:nvSpPr>
          <p:spPr>
            <a:xfrm>
              <a:off x="1447800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⑰ </a:t>
              </a:r>
              <a:r>
                <a:rPr lang="en-US" altLang="ja-JP" sz="1000" b="1" dirty="0" smtClean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1/20</a:t>
              </a:r>
              <a:r>
                <a:rPr lang="ja-JP" altLang="en-US" sz="1000" b="1" dirty="0" smtClean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bg2">
                    <a:lumMod val="2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スペースシップに名前をつけ、使う英語の確認。宇宙船バトルの説明。</a:t>
              </a:r>
              <a:endParaRPr lang="en-US" altLang="ja-JP" sz="800" dirty="0" smtClean="0">
                <a:solidFill>
                  <a:schemeClr val="bg2">
                    <a:lumMod val="2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chemeClr val="bg2">
                    <a:lumMod val="2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8" name="角丸四角形 87"/>
            <p:cNvSpPr/>
            <p:nvPr/>
          </p:nvSpPr>
          <p:spPr>
            <a:xfrm>
              <a:off x="2719387" y="7627893"/>
              <a:ext cx="1233487" cy="847725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⑱ </a:t>
              </a:r>
              <a:r>
                <a:rPr lang="en-US" altLang="ja-JP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2/3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スペースシップバトル</a:t>
              </a:r>
              <a:endParaRPr lang="en-US" altLang="ja-JP" sz="800" dirty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9" name="角丸四角形 88"/>
            <p:cNvSpPr/>
            <p:nvPr/>
          </p:nvSpPr>
          <p:spPr>
            <a:xfrm>
              <a:off x="3995737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⑲ </a:t>
              </a:r>
              <a:r>
                <a:rPr lang="en-US" altLang="ja-JP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2/10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lvl="0"/>
              <a:r>
                <a:rPr lang="ja-JP" altLang="en-US" sz="800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これまでに学習したことをゲームをしながら復習・</a:t>
              </a:r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確認。</a:t>
              </a:r>
              <a:endParaRPr lang="en-US" altLang="ja-JP" sz="800" dirty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90" name="角丸四角形 89"/>
            <p:cNvSpPr/>
            <p:nvPr/>
          </p:nvSpPr>
          <p:spPr>
            <a:xfrm>
              <a:off x="5272087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⑳ </a:t>
              </a:r>
              <a:r>
                <a:rPr lang="en-US" altLang="ja-JP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2/17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　　復習と確認。</a:t>
              </a:r>
              <a:endParaRPr lang="en-US" altLang="ja-JP" sz="8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</a:t>
              </a:r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　終了</a:t>
              </a:r>
              <a:r>
                <a:rPr lang="ja-JP" altLang="en-US" sz="800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証書</a:t>
              </a:r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授与</a:t>
              </a:r>
              <a:endParaRPr lang="en-US" altLang="ja-JP" sz="8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9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</p:grpSp>
      <p:sp>
        <p:nvSpPr>
          <p:cNvPr id="96" name="正方形/長方形 95"/>
          <p:cNvSpPr/>
          <p:nvPr/>
        </p:nvSpPr>
        <p:spPr>
          <a:xfrm>
            <a:off x="1342954" y="4712887"/>
            <a:ext cx="417209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受 講 内 </a:t>
            </a:r>
            <a:r>
              <a:rPr lang="ja-JP" altLang="en-US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容</a:t>
            </a:r>
            <a:endParaRPr lang="en-US" altLang="ja-JP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cxnSp>
        <p:nvCxnSpPr>
          <p:cNvPr id="103" name="直線矢印コネクタ 102"/>
          <p:cNvCxnSpPr/>
          <p:nvPr/>
        </p:nvCxnSpPr>
        <p:spPr>
          <a:xfrm>
            <a:off x="5357812" y="6041514"/>
            <a:ext cx="1199408" cy="0"/>
          </a:xfrm>
          <a:prstGeom prst="straightConnector1">
            <a:avLst/>
          </a:prstGeom>
          <a:ln w="50800" cmpd="sng">
            <a:solidFill>
              <a:srgbClr val="FFC000"/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/>
          <p:cNvCxnSpPr/>
          <p:nvPr/>
        </p:nvCxnSpPr>
        <p:spPr>
          <a:xfrm flipH="1" flipV="1">
            <a:off x="320635" y="6966765"/>
            <a:ext cx="1131928" cy="7973"/>
          </a:xfrm>
          <a:prstGeom prst="straightConnector1">
            <a:avLst/>
          </a:prstGeom>
          <a:ln w="50800" cmpd="sng">
            <a:solidFill>
              <a:srgbClr val="FFC000"/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矢印コネクタ 109"/>
          <p:cNvCxnSpPr/>
          <p:nvPr/>
        </p:nvCxnSpPr>
        <p:spPr>
          <a:xfrm flipH="1">
            <a:off x="320635" y="8939573"/>
            <a:ext cx="1131928" cy="0"/>
          </a:xfrm>
          <a:prstGeom prst="straightConnector1">
            <a:avLst/>
          </a:prstGeom>
          <a:ln w="50800" cmpd="sng">
            <a:solidFill>
              <a:schemeClr val="accent5">
                <a:lumMod val="60000"/>
                <a:lumOff val="40000"/>
              </a:schemeClr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矢印コネクタ 110"/>
          <p:cNvCxnSpPr/>
          <p:nvPr/>
        </p:nvCxnSpPr>
        <p:spPr>
          <a:xfrm>
            <a:off x="1550441" y="8892339"/>
            <a:ext cx="4973628" cy="6185"/>
          </a:xfrm>
          <a:prstGeom prst="straightConnector1">
            <a:avLst/>
          </a:prstGeom>
          <a:ln w="50800" cmpd="sng">
            <a:solidFill>
              <a:schemeClr val="bg2">
                <a:lumMod val="50000"/>
              </a:schemeClr>
            </a:solidFill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テキスト ボックス 111"/>
          <p:cNvSpPr txBox="1"/>
          <p:nvPr/>
        </p:nvSpPr>
        <p:spPr>
          <a:xfrm>
            <a:off x="1664824" y="8718128"/>
            <a:ext cx="1604927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rgbClr val="EEECE1">
                    <a:lumMod val="25000"/>
                  </a:srgbClr>
                </a:solidFill>
              </a:rPr>
              <a:t>モジュール</a:t>
            </a:r>
            <a:r>
              <a:rPr lang="en-US" altLang="ja-JP" sz="1050" b="1" dirty="0" smtClean="0">
                <a:solidFill>
                  <a:srgbClr val="EEECE1">
                    <a:lumMod val="25000"/>
                  </a:srgbClr>
                </a:solidFill>
              </a:rPr>
              <a:t>5</a:t>
            </a:r>
            <a:r>
              <a:rPr lang="ja-JP" altLang="en-US" sz="1050" b="1" dirty="0" smtClean="0">
                <a:solidFill>
                  <a:srgbClr val="EEECE1">
                    <a:lumMod val="25000"/>
                  </a:srgbClr>
                </a:solidFill>
              </a:rPr>
              <a:t>　復習と確認</a:t>
            </a:r>
            <a:endParaRPr lang="ja-JP" altLang="en-US" sz="1050" b="1" dirty="0">
              <a:solidFill>
                <a:srgbClr val="EEECE1">
                  <a:lumMod val="25000"/>
                </a:srgbClr>
              </a:solidFill>
            </a:endParaRPr>
          </a:p>
        </p:txBody>
      </p:sp>
      <p:cxnSp>
        <p:nvCxnSpPr>
          <p:cNvPr id="113" name="直線矢印コネクタ 112"/>
          <p:cNvCxnSpPr/>
          <p:nvPr/>
        </p:nvCxnSpPr>
        <p:spPr>
          <a:xfrm>
            <a:off x="5367647" y="7968546"/>
            <a:ext cx="1199408" cy="0"/>
          </a:xfrm>
          <a:prstGeom prst="straightConnector1">
            <a:avLst/>
          </a:prstGeom>
          <a:ln w="50800" cmpd="sng">
            <a:solidFill>
              <a:schemeClr val="accent5">
                <a:lumMod val="60000"/>
                <a:lumOff val="40000"/>
              </a:schemeClr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テキスト ボックス 116"/>
          <p:cNvSpPr txBox="1"/>
          <p:nvPr/>
        </p:nvSpPr>
        <p:spPr>
          <a:xfrm>
            <a:off x="287298" y="8668182"/>
            <a:ext cx="766557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050" b="1" dirty="0">
                <a:solidFill>
                  <a:srgbClr val="4F81BD">
                    <a:lumMod val="75000"/>
                  </a:srgbClr>
                </a:solidFill>
              </a:rPr>
              <a:t>クッキング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00025" y="9096847"/>
            <a:ext cx="6457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記のカリキュラム作成は、岩手大学教育学部英語学科教授・山崎友子先生、准教授・ジェームズ・ホール先生のご協力のもと、北上版のモジュールを担当講師のロナルド・レオーネさん、ケビン・プライスさんに作成していただきました。</a:t>
            </a:r>
            <a:endParaRPr lang="en-US" altLang="ja-JP" sz="1000" dirty="0" smtClean="0">
              <a:solidFill>
                <a:prstClr val="black">
                  <a:lumMod val="75000"/>
                  <a:lumOff val="25000"/>
                </a:prst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主催：北上市　</a:t>
            </a:r>
            <a:r>
              <a:rPr lang="en-US" altLang="ja-JP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一社</a:t>
            </a:r>
            <a:r>
              <a:rPr lang="en-US" altLang="ja-JP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北上市国際交流協会　　共催：北上市教育委員会　　協力：岩手大学教育学部英語科</a:t>
            </a:r>
            <a:endParaRPr lang="en-US" altLang="ja-JP" sz="1000" dirty="0">
              <a:solidFill>
                <a:prstClr val="black">
                  <a:lumMod val="75000"/>
                  <a:lumOff val="25000"/>
                </a:prst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19"/>
          <p:cNvSpPr txBox="1"/>
          <p:nvPr/>
        </p:nvSpPr>
        <p:spPr>
          <a:xfrm>
            <a:off x="3631079" y="4227680"/>
            <a:ext cx="280394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講師：ロナルド・レオーネ </a:t>
            </a:r>
            <a:r>
              <a:rPr lang="en-US" altLang="ja-JP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</a:p>
          <a:p>
            <a:pPr algn="ctr"/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（アメリカ出身・姉妹都市派遣</a:t>
            </a:r>
            <a:r>
              <a:rPr lang="en-US" altLang="ja-JP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ALT</a:t>
            </a:r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ja-JP" altLang="en-US" sz="9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32"/>
          <p:cNvSpPr txBox="1"/>
          <p:nvPr/>
        </p:nvSpPr>
        <p:spPr>
          <a:xfrm>
            <a:off x="607547" y="4207271"/>
            <a:ext cx="234252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628650" algn="l"/>
              </a:tabLst>
            </a:pPr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講師：ケビン・プライス</a:t>
            </a:r>
            <a:endParaRPr lang="en-US" altLang="ja-JP" sz="900" dirty="0" smtClean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tabLst>
                <a:tab pos="628650" algn="l"/>
              </a:tabLst>
            </a:pPr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（アメリカ出身）</a:t>
            </a:r>
            <a:endParaRPr lang="ja-JP" altLang="en-US" sz="9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950072" y="1053331"/>
            <a:ext cx="8806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講　師</a:t>
            </a:r>
            <a:endParaRPr lang="en-US" altLang="ja-JP" sz="2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2" name="角丸四角形 51"/>
          <p:cNvSpPr/>
          <p:nvPr/>
        </p:nvSpPr>
        <p:spPr>
          <a:xfrm>
            <a:off x="266701" y="5197844"/>
            <a:ext cx="1233487" cy="906768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ja-JP" altLang="en-US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①</a:t>
            </a:r>
            <a:r>
              <a:rPr lang="ja-JP" altLang="en-US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6/</a:t>
            </a:r>
            <a:r>
              <a:rPr lang="ja-JP" altLang="en-US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３（</a:t>
            </a:r>
            <a:r>
              <a:rPr lang="ja-JP" altLang="en-US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土）</a:t>
            </a:r>
            <a:endParaRPr lang="en-US" altLang="ja-JP" sz="1000" b="1" dirty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食べ物の単語の</a:t>
            </a:r>
            <a:endParaRPr lang="en-US" altLang="ja-JP" sz="800" dirty="0" smtClean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発音練習</a:t>
            </a:r>
            <a:endParaRPr lang="en-US" altLang="ja-JP" sz="800" dirty="0" smtClean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800" dirty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ja-JP" altLang="en-US" sz="800" dirty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325657" y="5764152"/>
            <a:ext cx="19399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rgbClr val="77933C"/>
                </a:solidFill>
              </a:rPr>
              <a:t>モジュール</a:t>
            </a:r>
            <a:r>
              <a:rPr lang="ja-JP" altLang="en-US" sz="1050" b="1" dirty="0">
                <a:solidFill>
                  <a:srgbClr val="77933C"/>
                </a:solidFill>
              </a:rPr>
              <a:t>１</a:t>
            </a:r>
            <a:r>
              <a:rPr lang="ja-JP" altLang="en-US" sz="1050" b="1" dirty="0" smtClean="0">
                <a:solidFill>
                  <a:srgbClr val="77933C"/>
                </a:solidFill>
              </a:rPr>
              <a:t>　食べ物と飲み物</a:t>
            </a:r>
            <a:endParaRPr lang="ja-JP" altLang="en-US" sz="1050" b="1" dirty="0">
              <a:solidFill>
                <a:srgbClr val="77933C"/>
              </a:solidFill>
            </a:endParaRPr>
          </a:p>
        </p:txBody>
      </p:sp>
      <p:cxnSp>
        <p:nvCxnSpPr>
          <p:cNvPr id="98" name="直線矢印コネクタ 97"/>
          <p:cNvCxnSpPr/>
          <p:nvPr/>
        </p:nvCxnSpPr>
        <p:spPr>
          <a:xfrm>
            <a:off x="296387" y="6030305"/>
            <a:ext cx="5011882" cy="0"/>
          </a:xfrm>
          <a:prstGeom prst="straightConnector1">
            <a:avLst/>
          </a:prstGeom>
          <a:ln w="50800" cmpd="sng">
            <a:solidFill>
              <a:srgbClr val="92D050"/>
            </a:solidFill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5001402" y="5761091"/>
            <a:ext cx="18565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rgbClr val="FF9933"/>
                </a:solidFill>
              </a:rPr>
              <a:t>モジュール２　スポーツと楽器</a:t>
            </a:r>
            <a:endParaRPr lang="ja-JP" altLang="en-US" sz="1050" b="1" dirty="0">
              <a:solidFill>
                <a:srgbClr val="FF9933"/>
              </a:solidFill>
            </a:endParaRPr>
          </a:p>
        </p:txBody>
      </p:sp>
      <p:cxnSp>
        <p:nvCxnSpPr>
          <p:cNvPr id="53" name="直線矢印コネクタ 52"/>
          <p:cNvCxnSpPr/>
          <p:nvPr/>
        </p:nvCxnSpPr>
        <p:spPr>
          <a:xfrm>
            <a:off x="320635" y="7968546"/>
            <a:ext cx="4878686" cy="0"/>
          </a:xfrm>
          <a:prstGeom prst="straightConnector1">
            <a:avLst/>
          </a:prstGeom>
          <a:ln w="50800" cmpd="sng">
            <a:solidFill>
              <a:schemeClr val="accent2"/>
            </a:solidFill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05007" y="7747957"/>
            <a:ext cx="16722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chemeClr val="accent2">
                    <a:lumMod val="75000"/>
                  </a:schemeClr>
                </a:solidFill>
              </a:rPr>
              <a:t>モジュール４　私のまち</a:t>
            </a:r>
            <a:r>
              <a:rPr lang="ja-JP" altLang="en-US" sz="1050" b="1" dirty="0" smtClean="0">
                <a:solidFill>
                  <a:srgbClr val="8064A2">
                    <a:lumMod val="75000"/>
                  </a:srgbClr>
                </a:solidFill>
              </a:rPr>
              <a:t>　　</a:t>
            </a:r>
            <a:endParaRPr lang="ja-JP" altLang="en-US" dirty="0">
              <a:solidFill>
                <a:srgbClr val="8064A2">
                  <a:lumMod val="75000"/>
                </a:srgbClr>
              </a:solidFill>
            </a:endParaRPr>
          </a:p>
        </p:txBody>
      </p:sp>
      <p:cxnSp>
        <p:nvCxnSpPr>
          <p:cNvPr id="62" name="直線矢印コネクタ 61"/>
          <p:cNvCxnSpPr/>
          <p:nvPr/>
        </p:nvCxnSpPr>
        <p:spPr>
          <a:xfrm flipV="1">
            <a:off x="1550441" y="6993326"/>
            <a:ext cx="5050271" cy="9989"/>
          </a:xfrm>
          <a:prstGeom prst="straightConnector1">
            <a:avLst/>
          </a:prstGeom>
          <a:ln w="50800" cmpd="sng">
            <a:solidFill>
              <a:schemeClr val="tx2">
                <a:lumMod val="60000"/>
                <a:lumOff val="40000"/>
              </a:schemeClr>
            </a:solidFill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1678750" y="6757020"/>
            <a:ext cx="17491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モジュール３</a:t>
            </a:r>
            <a:r>
              <a:rPr lang="ja-JP" altLang="en-US" sz="105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　</a:t>
            </a:r>
            <a:r>
              <a:rPr lang="ja-JP" altLang="en-US" sz="105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　家族の紹介</a:t>
            </a:r>
            <a:endParaRPr lang="ja-JP" altLang="en-US" sz="1050" b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926" y="1431926"/>
            <a:ext cx="2250832" cy="2823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690" y="1385492"/>
            <a:ext cx="2188261" cy="2758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683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55179" y="257509"/>
            <a:ext cx="6747641" cy="9280629"/>
          </a:xfrm>
          <a:prstGeom prst="roundRect">
            <a:avLst>
              <a:gd name="adj" fmla="val 4736"/>
            </a:avLst>
          </a:prstGeom>
          <a:noFill/>
          <a:ln cmpd="dbl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923196" y="126459"/>
            <a:ext cx="5172804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　クラスの様子 （はじめてコース　小学４年　</a:t>
            </a:r>
            <a:r>
              <a:rPr lang="en-US" altLang="ja-JP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26</a:t>
            </a:r>
            <a:r>
              <a:rPr lang="ja-JP" altLang="en-US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名・小学</a:t>
            </a:r>
            <a:r>
              <a:rPr lang="en-US" altLang="ja-JP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5</a:t>
            </a:r>
            <a:r>
              <a:rPr lang="ja-JP" altLang="en-US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年　</a:t>
            </a:r>
            <a:r>
              <a:rPr lang="en-US" altLang="ja-JP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12</a:t>
            </a:r>
            <a:r>
              <a:rPr lang="ja-JP" altLang="en-US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名）</a:t>
            </a:r>
            <a:endParaRPr lang="ja-JP" altLang="en-US" sz="1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008" y="2973758"/>
            <a:ext cx="3058355" cy="219221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7430" y="2398109"/>
            <a:ext cx="3137741" cy="204078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8"/>
          <a:stretch/>
        </p:blipFill>
        <p:spPr>
          <a:xfrm>
            <a:off x="3527430" y="552221"/>
            <a:ext cx="3154887" cy="1676399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7430" y="4608379"/>
            <a:ext cx="3137356" cy="196022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008" y="5295660"/>
            <a:ext cx="3063938" cy="144193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008" y="6867285"/>
            <a:ext cx="3073367" cy="245012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7430" y="6738089"/>
            <a:ext cx="3161120" cy="257931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377" t="17779" r="22562" b="13162"/>
          <a:stretch/>
        </p:blipFill>
        <p:spPr>
          <a:xfrm>
            <a:off x="234008" y="547233"/>
            <a:ext cx="3062450" cy="2296838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8574" y="8399834"/>
            <a:ext cx="1160851" cy="1022133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572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2995</TotalTime>
  <Words>455</Words>
  <Application>Microsoft Office PowerPoint</Application>
  <PresentationFormat>A4 210 x 297 mm</PresentationFormat>
  <Paragraphs>75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HGPｺﾞｼｯｸM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北上市</dc:creator>
  <cp:lastModifiedBy>IIA08092</cp:lastModifiedBy>
  <cp:revision>259</cp:revision>
  <cp:lastPrinted>2018-02-09T09:06:35Z</cp:lastPrinted>
  <dcterms:created xsi:type="dcterms:W3CDTF">2016-01-14T05:29:06Z</dcterms:created>
  <dcterms:modified xsi:type="dcterms:W3CDTF">2020-03-10T01:32:55Z</dcterms:modified>
</cp:coreProperties>
</file>