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8" r:id="rId2"/>
    <p:sldId id="267" r:id="rId3"/>
  </p:sldIdLst>
  <p:sldSz cx="6858000" cy="9906000" type="A4"/>
  <p:notesSz cx="9926638" cy="67976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C000"/>
    <a:srgbClr val="92D050"/>
    <a:srgbClr val="ED9A05"/>
    <a:srgbClr val="9966FF"/>
    <a:srgbClr val="336600"/>
    <a:srgbClr val="FF6600"/>
    <a:srgbClr val="FF3300"/>
    <a:srgbClr val="CC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8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460" y="42"/>
      </p:cViewPr>
      <p:guideLst>
        <p:guide orient="horz" pos="3120"/>
        <p:guide pos="2160"/>
        <p:guide orient="horz" pos="31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4302625" cy="340266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1700" y="5"/>
            <a:ext cx="4302625" cy="340266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12443AF-29B2-4024-9B69-58F303E7B57C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6457412"/>
            <a:ext cx="4302625" cy="340266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1700" y="6457412"/>
            <a:ext cx="4302625" cy="340266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85FBA881-7726-4801-B18F-0ADA366DD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801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4302625" cy="340266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1702" y="5"/>
            <a:ext cx="4302625" cy="340266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2A7CB979-7016-409B-873A-048FE9678359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75" y="509588"/>
            <a:ext cx="17668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0" rIns="91421" bIns="4571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203" y="3228714"/>
            <a:ext cx="7942240" cy="3059118"/>
          </a:xfrm>
          <a:prstGeom prst="rect">
            <a:avLst/>
          </a:prstGeom>
        </p:spPr>
        <p:txBody>
          <a:bodyPr vert="horz" lIns="91421" tIns="45710" rIns="91421" bIns="4571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6456330"/>
            <a:ext cx="4302625" cy="340264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1702" y="6456330"/>
            <a:ext cx="4302625" cy="340264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BADA7BDB-D436-474D-92AA-FFAB515D78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19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lang="ja-JP" altLang="en-US" smtClean="0">
                <a:solidFill>
                  <a:prstClr val="black"/>
                </a:solidFill>
              </a:rPr>
              <a:pPr/>
              <a:t>1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8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78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48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37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66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53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2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5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56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93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36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30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95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2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103853"/>
            <a:ext cx="6858000" cy="769441"/>
          </a:xfrm>
          <a:prstGeom prst="rect">
            <a:avLst/>
          </a:prstGeom>
          <a:solidFill>
            <a:srgbClr val="BCE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平成</a:t>
            </a:r>
            <a:r>
              <a:rPr lang="en-US" altLang="ja-JP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2000" spc="-3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20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年度  北上市インターナショナルスクール事業</a:t>
            </a:r>
            <a:endParaRPr lang="en-US" altLang="ja-JP" sz="2000" spc="-300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400" spc="-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イングリッシュパーク　おもてなしキッズコース</a:t>
            </a:r>
            <a:endParaRPr lang="ja-JP" altLang="ja-JP" sz="2400" spc="-3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30908" y="5168677"/>
            <a:ext cx="6369804" cy="3773688"/>
            <a:chOff x="145183" y="4947651"/>
            <a:chExt cx="6369804" cy="3527967"/>
          </a:xfrm>
        </p:grpSpPr>
        <p:sp>
          <p:nvSpPr>
            <p:cNvPr id="57" name="角丸四角形 56"/>
            <p:cNvSpPr/>
            <p:nvPr/>
          </p:nvSpPr>
          <p:spPr>
            <a:xfrm>
              <a:off x="1447800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②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6/10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アルファベットの読み方＆書き方、冠詞の</a:t>
              </a:r>
              <a:r>
                <a:rPr lang="en-US" altLang="ja-JP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a/an</a:t>
              </a: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8" name="角丸四角形 57"/>
            <p:cNvSpPr/>
            <p:nvPr/>
          </p:nvSpPr>
          <p:spPr>
            <a:xfrm>
              <a:off x="271938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③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</a:t>
              </a:r>
              <a:r>
                <a:rPr lang="en-US" altLang="ja-JP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アルファベットとその発音練習。単語の発音。冠詞の</a:t>
              </a:r>
              <a:r>
                <a:rPr lang="en-US" altLang="ja-JP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a/an</a:t>
              </a:r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について。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9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9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9" name="角丸四角形 58"/>
            <p:cNvSpPr/>
            <p:nvPr/>
          </p:nvSpPr>
          <p:spPr>
            <a:xfrm>
              <a:off x="399573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④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１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冠詞のテスト。スポーツと楽器の単語。ホットドッグの調理実習。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60" name="角丸四角形 59"/>
            <p:cNvSpPr/>
            <p:nvPr/>
          </p:nvSpPr>
          <p:spPr>
            <a:xfrm>
              <a:off x="5281500" y="4947651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⑤ </a:t>
              </a:r>
              <a:r>
                <a:rPr lang="en-US" altLang="ja-JP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7/1</a:t>
              </a:r>
              <a:r>
                <a:rPr lang="en-US" altLang="ja-JP" sz="1000" b="1" dirty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5</a:t>
              </a:r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en-US" altLang="ja-JP" sz="800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A</a:t>
              </a:r>
              <a:r>
                <a:rPr lang="ja-JP" altLang="en-US" sz="800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から</a:t>
              </a:r>
              <a:r>
                <a:rPr lang="en-US" altLang="ja-JP" sz="800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Z</a:t>
              </a:r>
              <a:r>
                <a:rPr lang="ja-JP" altLang="en-US" sz="800" dirty="0" smtClean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の頭文字から始まる単語の確認とその発音。フォニックス。</a:t>
              </a:r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6" name="角丸四角形 75"/>
            <p:cNvSpPr/>
            <p:nvPr/>
          </p:nvSpPr>
          <p:spPr>
            <a:xfrm>
              <a:off x="166825" y="5838825"/>
              <a:ext cx="1247638" cy="847725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⑥ </a:t>
              </a:r>
              <a:r>
                <a:rPr lang="en-US" altLang="ja-JP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7/2</a:t>
              </a:r>
              <a:r>
                <a:rPr lang="en-US" altLang="ja-JP" sz="1000" b="1" dirty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FF9933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自分の名前をアルファベットで書いて紹介。ネームプレート作り。</a:t>
              </a:r>
              <a:endParaRPr lang="en-US" altLang="ja-JP" sz="800" dirty="0" smtClean="0">
                <a:solidFill>
                  <a:srgbClr val="FFC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FFC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7" name="角丸四角形 76"/>
            <p:cNvSpPr/>
            <p:nvPr/>
          </p:nvSpPr>
          <p:spPr>
            <a:xfrm>
              <a:off x="1447800" y="5838825"/>
              <a:ext cx="1233487" cy="847725"/>
            </a:xfrm>
            <a:prstGeom prst="roundRect">
              <a:avLst/>
            </a:prstGeom>
            <a:noFill/>
            <a:ln w="254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⑦ </a:t>
              </a:r>
              <a:r>
                <a:rPr lang="en-US" altLang="ja-JP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8/19</a:t>
              </a:r>
              <a:r>
                <a:rPr lang="ja-JP" altLang="en-US" sz="1000" b="1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（土）</a:t>
              </a:r>
              <a:endParaRPr lang="en-US" altLang="ja-JP" sz="1000" b="1" dirty="0" smtClean="0">
                <a:solidFill>
                  <a:srgbClr val="FF9933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ja-JP" altLang="en-US" sz="800" dirty="0" smtClean="0">
                  <a:solidFill>
                    <a:srgbClr val="FF9933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母音・子音の発音とその違い。発音練習。アルファベットしりとり。</a:t>
              </a:r>
              <a:endParaRPr lang="en-US" altLang="ja-JP" sz="800" dirty="0">
                <a:solidFill>
                  <a:srgbClr val="FF9933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271938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>
              <a:normAutofit/>
            </a:bodyPr>
            <a:lstStyle/>
            <a:p>
              <a:pPr algn="ctr"/>
              <a:endParaRPr lang="en-US" altLang="ja-JP" sz="1000" b="1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⑧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8/2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en-US" altLang="ja-JP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Can/can not(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できる／できない）を使った表現。スポーツや楽器の単語。</a:t>
              </a:r>
              <a:endParaRPr lang="en-US" altLang="ja-JP" sz="800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9" name="角丸四角形 78"/>
            <p:cNvSpPr/>
            <p:nvPr/>
          </p:nvSpPr>
          <p:spPr>
            <a:xfrm>
              <a:off x="399573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⑨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仕事や職業の単語練習。人の特徴を表す形容詞。</a:t>
              </a:r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0" name="角丸四角形 79"/>
            <p:cNvSpPr/>
            <p:nvPr/>
          </p:nvSpPr>
          <p:spPr>
            <a:xfrm>
              <a:off x="527208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⑩ </a:t>
              </a:r>
              <a:r>
                <a:rPr lang="en-US" altLang="ja-JP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家有名人やキャラクターを紹介する文章作成。三単現の</a:t>
              </a:r>
              <a:r>
                <a:rPr lang="en-US" altLang="ja-JP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S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を使った表現（</a:t>
              </a:r>
              <a:r>
                <a:rPr lang="en-US" altLang="ja-JP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plays</a:t>
              </a:r>
              <a:r>
                <a:rPr lang="ja-JP" altLang="en-US" sz="800" dirty="0" smtClean="0">
                  <a:solidFill>
                    <a:schemeClr val="accent1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など）。</a:t>
              </a:r>
              <a:endParaRPr lang="en-US" altLang="ja-JP" sz="800" dirty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1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1" name="角丸四角形 80"/>
            <p:cNvSpPr/>
            <p:nvPr/>
          </p:nvSpPr>
          <p:spPr>
            <a:xfrm>
              <a:off x="145183" y="6724649"/>
              <a:ext cx="1247638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t"/>
            <a:lstStyle/>
            <a:p>
              <a:pPr algn="ctr" fontAlgn="t"/>
              <a:r>
                <a:rPr lang="ja-JP" altLang="en-US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⑪ </a:t>
              </a:r>
              <a:r>
                <a:rPr lang="en-US" altLang="ja-JP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11/11</a:t>
              </a:r>
              <a:r>
                <a:rPr lang="ja-JP" altLang="en-US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（土）</a:t>
              </a:r>
              <a:endParaRPr lang="en-US" altLang="ja-JP" sz="1000" b="1" dirty="0" smtClean="0">
                <a:solidFill>
                  <a:schemeClr val="tx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fontAlgn="t"/>
              <a:r>
                <a:rPr lang="ja-JP" altLang="en-US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カ人の特徴を表す形容詞。三単現の</a:t>
              </a:r>
              <a:r>
                <a:rPr lang="en-US" altLang="ja-JP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S</a:t>
              </a:r>
              <a:r>
                <a:rPr lang="ja-JP" altLang="en-US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en-US" altLang="ja-JP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plays)</a:t>
              </a:r>
              <a:r>
                <a:rPr lang="ja-JP" altLang="en-US" sz="800" dirty="0" err="1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。</a:t>
              </a:r>
              <a:r>
                <a:rPr lang="ja-JP" altLang="en-US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好きなキャラクターをインターネットで探す。</a:t>
              </a:r>
              <a:endParaRPr lang="ja-JP" altLang="en-US" sz="800" dirty="0">
                <a:solidFill>
                  <a:schemeClr val="tx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2" name="角丸四角形 81"/>
            <p:cNvSpPr/>
            <p:nvPr/>
          </p:nvSpPr>
          <p:spPr>
            <a:xfrm>
              <a:off x="1447800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⑫ </a:t>
              </a:r>
              <a:r>
                <a:rPr lang="en-US" altLang="ja-JP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</a:t>
              </a:r>
              <a:r>
                <a:rPr lang="en-US" altLang="ja-JP" sz="1000" b="1" dirty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</a:t>
              </a:r>
              <a:r>
                <a:rPr lang="ja-JP" altLang="en-US" sz="1000" b="1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tx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好</a:t>
              </a:r>
              <a:r>
                <a:rPr lang="ja-JP" altLang="en-US" sz="800" dirty="0" smtClean="0">
                  <a:solidFill>
                    <a:schemeClr val="tx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きな有名人やキャラクターについて職業や形容詞を使って紹介。グループごとに発表。</a:t>
              </a:r>
              <a:endParaRPr lang="en-US" altLang="ja-JP" sz="800" dirty="0" smtClean="0">
                <a:solidFill>
                  <a:schemeClr val="tx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chemeClr val="tx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3" name="角丸四角形 82"/>
            <p:cNvSpPr/>
            <p:nvPr/>
          </p:nvSpPr>
          <p:spPr>
            <a:xfrm>
              <a:off x="271938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⑬ </a:t>
              </a:r>
              <a:r>
                <a:rPr lang="en-US" altLang="ja-JP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</a:t>
              </a:r>
              <a:r>
                <a:rPr lang="en-US" altLang="ja-JP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　</a:t>
              </a:r>
              <a:endParaRPr lang="en-US" altLang="ja-JP" sz="1000" b="1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en-US" altLang="ja-JP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Want </a:t>
              </a:r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を使って「○○が欲しい」の表現と疑問形。乗り物の単語練習。</a:t>
              </a: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>
                <a:solidFill>
                  <a:srgbClr val="C0504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4" name="角丸四角形 83"/>
            <p:cNvSpPr/>
            <p:nvPr/>
          </p:nvSpPr>
          <p:spPr>
            <a:xfrm>
              <a:off x="399573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⑭ </a:t>
              </a:r>
              <a:r>
                <a:rPr lang="en-US" altLang="ja-JP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12/9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物の値段を聞く表現。</a:t>
              </a: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数字の言い方を練習。通貨（ドル）の発音。</a:t>
              </a:r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ja-JP" altLang="en-US" sz="800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5" name="角丸四角形 84"/>
            <p:cNvSpPr/>
            <p:nvPr/>
          </p:nvSpPr>
          <p:spPr>
            <a:xfrm>
              <a:off x="527208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⑮ </a:t>
              </a:r>
              <a:r>
                <a:rPr lang="en-US" altLang="ja-JP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12/1</a:t>
              </a:r>
              <a:r>
                <a:rPr lang="en-US" altLang="ja-JP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買い物時の会話練習。オークションスタイル</a:t>
              </a:r>
              <a:r>
                <a:rPr lang="ja-JP" altLang="en-US" sz="800" dirty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で買い物。調理実習で使う単語や材料の</a:t>
              </a:r>
              <a:r>
                <a:rPr lang="ja-JP" altLang="en-US" sz="800" dirty="0" smtClean="0">
                  <a:solidFill>
                    <a:schemeClr val="accent2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予習。</a:t>
              </a:r>
              <a:endParaRPr lang="en-US" altLang="ja-JP" sz="800" dirty="0" smtClean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6" name="角丸四角形 85"/>
            <p:cNvSpPr/>
            <p:nvPr/>
          </p:nvSpPr>
          <p:spPr>
            <a:xfrm>
              <a:off x="166825" y="7610475"/>
              <a:ext cx="1247638" cy="8477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⑯ </a:t>
              </a:r>
              <a:r>
                <a:rPr lang="en-US" altLang="ja-JP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1/13</a:t>
              </a:r>
              <a:r>
                <a:rPr lang="ja-JP" altLang="en-US" sz="1000" b="1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1F497D">
                      <a:lumMod val="7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調理実でハムとチーズのホットサンド作り。トマトスープも一緒に試食。</a:t>
              </a:r>
              <a:endParaRPr lang="en-US" altLang="ja-JP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7" name="角丸四角形 86"/>
            <p:cNvSpPr/>
            <p:nvPr/>
          </p:nvSpPr>
          <p:spPr>
            <a:xfrm>
              <a:off x="1447800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⑰ </a:t>
              </a:r>
              <a:r>
                <a:rPr lang="en-US" altLang="ja-JP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1/20</a:t>
              </a:r>
              <a:r>
                <a:rPr lang="ja-JP" altLang="en-US" sz="1000" b="1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bg2">
                    <a:lumMod val="2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bg2">
                      <a:lumMod val="2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買い物で使う言葉の復習。客と店員の役をしながら、買い物と交渉の会話。</a:t>
              </a:r>
              <a:endParaRPr lang="en-US" altLang="ja-JP" sz="800" dirty="0">
                <a:solidFill>
                  <a:schemeClr val="bg2">
                    <a:lumMod val="2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1F497D">
                    <a:lumMod val="7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8" name="角丸四角形 87"/>
            <p:cNvSpPr/>
            <p:nvPr/>
          </p:nvSpPr>
          <p:spPr>
            <a:xfrm>
              <a:off x="2719387" y="7627893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⑱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2/3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食べ物・飲み物、ショッピングなどのゲームで賞金を得て、買い物ごっこ。</a:t>
              </a:r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9" name="角丸四角形 88"/>
            <p:cNvSpPr/>
            <p:nvPr/>
          </p:nvSpPr>
          <p:spPr>
            <a:xfrm>
              <a:off x="399573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⑲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2/10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lvl="0"/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これまでに学習したことをゲームをしながら復習・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確認。</a:t>
              </a:r>
              <a:endParaRPr lang="en-US" altLang="ja-JP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90" name="角丸四角形 89"/>
            <p:cNvSpPr/>
            <p:nvPr/>
          </p:nvSpPr>
          <p:spPr>
            <a:xfrm>
              <a:off x="527208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⑳ </a:t>
              </a:r>
              <a:r>
                <a:rPr lang="en-US" altLang="ja-JP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2/17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　復習と確認。</a:t>
              </a:r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終了</a:t>
              </a:r>
              <a:r>
                <a:rPr lang="ja-JP" altLang="en-US" sz="800" dirty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証書</a:t>
              </a:r>
              <a:r>
                <a:rPr lang="ja-JP" altLang="en-US" sz="800" dirty="0" smtClean="0">
                  <a:solidFill>
                    <a:srgbClr val="EEECE1">
                      <a:lumMod val="25000"/>
                    </a:srgb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授与</a:t>
              </a:r>
              <a:endParaRPr lang="en-US" altLang="ja-JP" sz="8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900" dirty="0" smtClean="0">
                <a:solidFill>
                  <a:srgbClr val="EEECE1">
                    <a:lumMod val="25000"/>
                  </a:srgb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</p:grpSp>
      <p:sp>
        <p:nvSpPr>
          <p:cNvPr id="96" name="正方形/長方形 95"/>
          <p:cNvSpPr/>
          <p:nvPr/>
        </p:nvSpPr>
        <p:spPr>
          <a:xfrm>
            <a:off x="1342954" y="4642549"/>
            <a:ext cx="417209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受 講 内 </a:t>
            </a:r>
            <a:r>
              <a:rPr lang="ja-JP" altLang="en-US" sz="24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容</a:t>
            </a:r>
            <a:endParaRPr lang="en-US" altLang="ja-JP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cxnSp>
        <p:nvCxnSpPr>
          <p:cNvPr id="103" name="直線矢印コネクタ 102"/>
          <p:cNvCxnSpPr/>
          <p:nvPr/>
        </p:nvCxnSpPr>
        <p:spPr>
          <a:xfrm>
            <a:off x="5357812" y="6062029"/>
            <a:ext cx="1199408" cy="0"/>
          </a:xfrm>
          <a:prstGeom prst="straightConnector1">
            <a:avLst/>
          </a:prstGeom>
          <a:ln w="50800" cmpd="sng">
            <a:solidFill>
              <a:srgbClr val="FFC000"/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/>
          <p:cNvCxnSpPr/>
          <p:nvPr/>
        </p:nvCxnSpPr>
        <p:spPr>
          <a:xfrm flipH="1" flipV="1">
            <a:off x="324167" y="7034189"/>
            <a:ext cx="2435811" cy="3099"/>
          </a:xfrm>
          <a:prstGeom prst="straightConnector1">
            <a:avLst/>
          </a:prstGeom>
          <a:ln w="50800" cmpd="sng">
            <a:solidFill>
              <a:srgbClr val="FFC000"/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/>
          <p:cNvCxnSpPr/>
          <p:nvPr/>
        </p:nvCxnSpPr>
        <p:spPr>
          <a:xfrm flipV="1">
            <a:off x="1551785" y="8897501"/>
            <a:ext cx="4969595" cy="10333"/>
          </a:xfrm>
          <a:prstGeom prst="straightConnector1">
            <a:avLst/>
          </a:prstGeom>
          <a:ln w="50800" cmpd="sng">
            <a:solidFill>
              <a:schemeClr val="bg2">
                <a:lumMod val="50000"/>
              </a:schemeClr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テキスト ボックス 111"/>
          <p:cNvSpPr txBox="1"/>
          <p:nvPr/>
        </p:nvSpPr>
        <p:spPr>
          <a:xfrm>
            <a:off x="1664824" y="8698345"/>
            <a:ext cx="1604927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EEECE1">
                    <a:lumMod val="25000"/>
                  </a:srgbClr>
                </a:solidFill>
              </a:rPr>
              <a:t>モジュール</a:t>
            </a:r>
            <a:r>
              <a:rPr lang="en-US" altLang="ja-JP" sz="1050" b="1" dirty="0" smtClean="0">
                <a:solidFill>
                  <a:srgbClr val="EEECE1">
                    <a:lumMod val="25000"/>
                  </a:srgbClr>
                </a:solidFill>
              </a:rPr>
              <a:t>5</a:t>
            </a:r>
            <a:r>
              <a:rPr lang="ja-JP" altLang="en-US" sz="1050" b="1" dirty="0" smtClean="0">
                <a:solidFill>
                  <a:srgbClr val="EEECE1">
                    <a:lumMod val="25000"/>
                  </a:srgbClr>
                </a:solidFill>
              </a:rPr>
              <a:t>　</a:t>
            </a:r>
            <a:r>
              <a:rPr lang="ja-JP" altLang="en-US" sz="1050" b="1" dirty="0">
                <a:solidFill>
                  <a:srgbClr val="EEECE1">
                    <a:lumMod val="25000"/>
                  </a:srgbClr>
                </a:solidFill>
              </a:rPr>
              <a:t>復習</a:t>
            </a:r>
            <a:r>
              <a:rPr lang="ja-JP" altLang="en-US" sz="1050" b="1" dirty="0" smtClean="0">
                <a:solidFill>
                  <a:srgbClr val="EEECE1">
                    <a:lumMod val="25000"/>
                  </a:srgbClr>
                </a:solidFill>
              </a:rPr>
              <a:t>と評価</a:t>
            </a:r>
            <a:endParaRPr lang="ja-JP" altLang="en-US" sz="1050" b="1" dirty="0">
              <a:solidFill>
                <a:srgbClr val="EEECE1">
                  <a:lumMod val="25000"/>
                </a:srgbClr>
              </a:solidFill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500165" y="8724350"/>
            <a:ext cx="766557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050" b="1" dirty="0">
                <a:solidFill>
                  <a:srgbClr val="4F81BD">
                    <a:lumMod val="75000"/>
                  </a:srgbClr>
                </a:solidFill>
              </a:rPr>
              <a:t>クッキング</a:t>
            </a: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00025" y="9096847"/>
            <a:ext cx="6457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記のカリキュラム作成は、岩手大学教育学部英語学科教授・山崎友子先生、准教授・ジェームズ・ホール先生のご協力のもと、北上版のモジュールを担当講師のロナルド・レオーネさん、ケビン・プライスさんに作成していただきました。</a:t>
            </a:r>
            <a:endParaRPr lang="en-US" altLang="ja-JP" sz="1000" dirty="0" smtClean="0">
              <a:solidFill>
                <a:prstClr val="black">
                  <a:lumMod val="75000"/>
                  <a:lumOff val="2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主催：北上市　</a:t>
            </a:r>
            <a:r>
              <a:rPr lang="en-US" altLang="ja-JP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一社</a:t>
            </a:r>
            <a:r>
              <a:rPr lang="en-US" altLang="ja-JP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北上市国際交流協会　　共催：北上市教育委員会　　協力：岩手大学教育学部英語科</a:t>
            </a:r>
            <a:endParaRPr lang="en-US" altLang="ja-JP" sz="1000" dirty="0">
              <a:solidFill>
                <a:prstClr val="black">
                  <a:lumMod val="75000"/>
                  <a:lumOff val="2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266701" y="5172199"/>
            <a:ext cx="1233487" cy="906768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ja-JP" altLang="en-US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①</a:t>
            </a:r>
            <a:r>
              <a:rPr lang="ja-JP" altLang="en-US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 </a:t>
            </a:r>
            <a:r>
              <a: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6/</a:t>
            </a:r>
            <a:r>
              <a:rPr lang="ja-JP" altLang="en-US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３（</a:t>
            </a:r>
            <a:r>
              <a:rPr lang="ja-JP" altLang="en-US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土）</a:t>
            </a:r>
            <a:endParaRPr lang="en-US" altLang="ja-JP" sz="1000" b="1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自己紹介、アルファベットの読み方＆書き方</a:t>
            </a:r>
            <a:endParaRPr lang="en-US" altLang="ja-JP" sz="800" dirty="0" smtClean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800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ja-JP" altLang="en-US" sz="800" dirty="0">
              <a:solidFill>
                <a:srgbClr val="627A32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446914" y="5802684"/>
            <a:ext cx="21435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77933C"/>
                </a:solidFill>
              </a:rPr>
              <a:t>モジュール</a:t>
            </a:r>
            <a:r>
              <a:rPr lang="ja-JP" altLang="en-US" sz="1050" b="1" dirty="0">
                <a:solidFill>
                  <a:srgbClr val="77933C"/>
                </a:solidFill>
              </a:rPr>
              <a:t>１</a:t>
            </a:r>
            <a:r>
              <a:rPr lang="ja-JP" altLang="en-US" sz="1050" b="1" dirty="0" smtClean="0">
                <a:solidFill>
                  <a:srgbClr val="77933C"/>
                </a:solidFill>
              </a:rPr>
              <a:t>　アルファベットと冠詞</a:t>
            </a:r>
            <a:endParaRPr lang="ja-JP" altLang="en-US" sz="1050" b="1" dirty="0">
              <a:solidFill>
                <a:srgbClr val="77933C"/>
              </a:solidFill>
            </a:endParaRPr>
          </a:p>
        </p:txBody>
      </p:sp>
      <p:cxnSp>
        <p:nvCxnSpPr>
          <p:cNvPr id="98" name="直線矢印コネクタ 97"/>
          <p:cNvCxnSpPr/>
          <p:nvPr/>
        </p:nvCxnSpPr>
        <p:spPr>
          <a:xfrm>
            <a:off x="324167" y="6056600"/>
            <a:ext cx="5011882" cy="0"/>
          </a:xfrm>
          <a:prstGeom prst="straightConnector1">
            <a:avLst/>
          </a:prstGeom>
          <a:ln w="50800" cmpd="sng">
            <a:solidFill>
              <a:srgbClr val="92D050"/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312438" y="6810692"/>
            <a:ext cx="21435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FF9933"/>
                </a:solidFill>
              </a:rPr>
              <a:t>モジュール２　アルファベットと発音</a:t>
            </a:r>
            <a:endParaRPr lang="ja-JP" altLang="en-US" sz="1050" b="1" dirty="0">
              <a:solidFill>
                <a:srgbClr val="FF9933"/>
              </a:solidFill>
            </a:endParaRPr>
          </a:p>
        </p:txBody>
      </p:sp>
      <p:cxnSp>
        <p:nvCxnSpPr>
          <p:cNvPr id="65" name="直線矢印コネクタ 64"/>
          <p:cNvCxnSpPr/>
          <p:nvPr/>
        </p:nvCxnSpPr>
        <p:spPr>
          <a:xfrm flipV="1">
            <a:off x="2830549" y="6977664"/>
            <a:ext cx="3693520" cy="21292"/>
          </a:xfrm>
          <a:prstGeom prst="straightConnector1">
            <a:avLst/>
          </a:prstGeom>
          <a:ln w="50800" cmpd="sng">
            <a:solidFill>
              <a:schemeClr val="tx2">
                <a:lumMod val="60000"/>
                <a:lumOff val="40000"/>
              </a:schemeClr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flipH="1">
            <a:off x="287298" y="7955276"/>
            <a:ext cx="2479714" cy="4549"/>
          </a:xfrm>
          <a:prstGeom prst="straightConnector1">
            <a:avLst/>
          </a:prstGeom>
          <a:ln w="50800" cmpd="sng">
            <a:solidFill>
              <a:schemeClr val="tx2">
                <a:lumMod val="60000"/>
                <a:lumOff val="40000"/>
              </a:schemeClr>
            </a:solidFill>
            <a:headEnd type="stealth"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flipV="1">
            <a:off x="2874509" y="7970662"/>
            <a:ext cx="3716790" cy="6409"/>
          </a:xfrm>
          <a:prstGeom prst="straightConnector1">
            <a:avLst/>
          </a:prstGeom>
          <a:ln w="50800" cmpd="sng">
            <a:solidFill>
              <a:schemeClr val="accent2"/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748756" y="7716972"/>
            <a:ext cx="15632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chemeClr val="accent2">
                    <a:lumMod val="75000"/>
                  </a:schemeClr>
                </a:solidFill>
              </a:rPr>
              <a:t>モジュール４　</a:t>
            </a:r>
            <a:r>
              <a:rPr lang="ja-JP" altLang="en-US" sz="1050" b="1" dirty="0">
                <a:solidFill>
                  <a:schemeClr val="accent2">
                    <a:lumMod val="75000"/>
                  </a:schemeClr>
                </a:solidFill>
              </a:rPr>
              <a:t>買い物</a:t>
            </a:r>
            <a:r>
              <a:rPr lang="ja-JP" altLang="en-US" sz="1050" b="1" dirty="0" smtClean="0">
                <a:solidFill>
                  <a:srgbClr val="8064A2">
                    <a:lumMod val="75000"/>
                  </a:srgbClr>
                </a:solidFill>
              </a:rPr>
              <a:t>　　</a:t>
            </a:r>
            <a:endParaRPr lang="ja-JP" altLang="en-US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084638" y="6772537"/>
            <a:ext cx="17491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モジュール３</a:t>
            </a:r>
            <a:r>
              <a:rPr lang="ja-JP" altLang="en-US" sz="105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　</a:t>
            </a:r>
            <a:r>
              <a:rPr lang="ja-JP" altLang="en-US" sz="105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　人物の紹介</a:t>
            </a:r>
            <a:endParaRPr lang="ja-JP" altLang="en-US" sz="105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6" name="テキスト ボックス 19"/>
          <p:cNvSpPr txBox="1"/>
          <p:nvPr/>
        </p:nvSpPr>
        <p:spPr>
          <a:xfrm>
            <a:off x="3631079" y="4227680"/>
            <a:ext cx="28039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講師：ロナルド・レオーネ </a:t>
            </a:r>
            <a:r>
              <a:rPr lang="en-US" altLang="ja-JP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Ⅱ</a:t>
            </a:r>
          </a:p>
          <a:p>
            <a:pPr algn="ctr"/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（アメリカ出身・姉妹都市派遣</a:t>
            </a:r>
            <a:r>
              <a:rPr lang="en-US" altLang="ja-JP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ALT</a:t>
            </a: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ja-JP" altLang="en-US" sz="9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32"/>
          <p:cNvSpPr txBox="1"/>
          <p:nvPr/>
        </p:nvSpPr>
        <p:spPr>
          <a:xfrm>
            <a:off x="593601" y="4266709"/>
            <a:ext cx="23425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講師：ケビン・プライス</a:t>
            </a:r>
            <a:endParaRPr lang="en-US" altLang="ja-JP" sz="900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lang="ja-JP" altLang="en-US" sz="9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（アメリカ出身）</a:t>
            </a:r>
            <a:endParaRPr lang="ja-JP" altLang="en-US" sz="9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2950072" y="1053331"/>
            <a:ext cx="8806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講　師</a:t>
            </a:r>
            <a:endParaRPr lang="en-US" altLang="ja-JP" sz="2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pic>
        <p:nvPicPr>
          <p:cNvPr id="71" name="図 7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562" y="1328709"/>
            <a:ext cx="2363182" cy="2964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" name="図 7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690" y="1385491"/>
            <a:ext cx="2249990" cy="2836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68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55179" y="257509"/>
            <a:ext cx="6747641" cy="9280629"/>
          </a:xfrm>
          <a:prstGeom prst="roundRect">
            <a:avLst>
              <a:gd name="adj" fmla="val 4736"/>
            </a:avLst>
          </a:prstGeom>
          <a:noFill/>
          <a:ln cmpd="dbl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923196" y="126459"/>
            <a:ext cx="5011607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　クラスの様子 （おもてなしコース　小</a:t>
            </a:r>
            <a:r>
              <a:rPr lang="en-US" altLang="ja-JP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</a:t>
            </a:r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～</a:t>
            </a:r>
            <a:r>
              <a:rPr lang="en-US" altLang="ja-JP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</a:t>
            </a:r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　</a:t>
            </a:r>
            <a:r>
              <a:rPr lang="en-US" altLang="ja-JP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en-US" altLang="ja-JP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</a:t>
            </a:r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名）</a:t>
            </a:r>
            <a:endParaRPr lang="ja-JP" altLang="en-US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7643" y="2966082"/>
            <a:ext cx="2601824" cy="195136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4652" y="633046"/>
            <a:ext cx="3154815" cy="222543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2195" y="7018936"/>
            <a:ext cx="3137272" cy="232053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3987" y="4974471"/>
            <a:ext cx="2595480" cy="194660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5481" y="5539312"/>
            <a:ext cx="1840677" cy="138176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915" y="2977662"/>
            <a:ext cx="3756243" cy="245207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15" y="5539312"/>
            <a:ext cx="1842358" cy="138176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915" y="628574"/>
            <a:ext cx="3094048" cy="222013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26" y="7052130"/>
            <a:ext cx="3049789" cy="228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3304</TotalTime>
  <Words>497</Words>
  <Application>Microsoft Office PowerPoint</Application>
  <PresentationFormat>A4 210 x 297 mm</PresentationFormat>
  <Paragraphs>75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北上市</dc:creator>
  <cp:lastModifiedBy>IIA08092</cp:lastModifiedBy>
  <cp:revision>251</cp:revision>
  <cp:lastPrinted>2018-03-08T05:42:12Z</cp:lastPrinted>
  <dcterms:created xsi:type="dcterms:W3CDTF">2016-01-14T05:29:06Z</dcterms:created>
  <dcterms:modified xsi:type="dcterms:W3CDTF">2020-03-10T01:32:31Z</dcterms:modified>
</cp:coreProperties>
</file>